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3" r:id="rId3"/>
    <p:sldId id="277" r:id="rId4"/>
    <p:sldId id="286" r:id="rId5"/>
    <p:sldId id="288" r:id="rId6"/>
    <p:sldId id="293" r:id="rId7"/>
    <p:sldId id="289" r:id="rId8"/>
    <p:sldId id="290" r:id="rId9"/>
    <p:sldId id="291" r:id="rId10"/>
    <p:sldId id="292" r:id="rId11"/>
    <p:sldId id="294" r:id="rId12"/>
    <p:sldId id="306" r:id="rId13"/>
    <p:sldId id="305" r:id="rId14"/>
    <p:sldId id="295" r:id="rId15"/>
    <p:sldId id="301" r:id="rId16"/>
    <p:sldId id="302" r:id="rId17"/>
    <p:sldId id="307" r:id="rId18"/>
    <p:sldId id="303" r:id="rId19"/>
    <p:sldId id="304" r:id="rId20"/>
    <p:sldId id="296" r:id="rId21"/>
    <p:sldId id="299" r:id="rId22"/>
    <p:sldId id="30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AA8"/>
    <a:srgbClr val="032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874" autoAdjust="0"/>
  </p:normalViewPr>
  <p:slideViewPr>
    <p:cSldViewPr>
      <p:cViewPr varScale="1">
        <p:scale>
          <a:sx n="45" d="100"/>
          <a:sy n="45" d="100"/>
        </p:scale>
        <p:origin x="2012"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EBA0B-9DF8-4188-9587-BCF32C6B4260}" type="datetimeFigureOut">
              <a:rPr lang="zh-CN" altLang="en-US" smtClean="0"/>
              <a:t>2025/4/18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F4905-0954-4077-B254-A633029F71BA}" type="slidenum">
              <a:rPr lang="zh-CN" altLang="en-US" smtClean="0"/>
              <a:t>‹#›</a:t>
            </a:fld>
            <a:endParaRPr lang="zh-CN" altLang="en-US"/>
          </a:p>
        </p:txBody>
      </p:sp>
    </p:spTree>
    <p:extLst>
      <p:ext uri="{BB962C8B-B14F-4D97-AF65-F5344CB8AC3E}">
        <p14:creationId xmlns:p14="http://schemas.microsoft.com/office/powerpoint/2010/main" val="1600279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Presentation layer (top layer)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Frontend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framework: React.js / Vue.js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UI library: Ant Design or Element UI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Support HTTPS, internationalization (i18n), chart visualization (D3.js)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 Service layer (second layer)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Backend service (Backend Server)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Framework: Flask or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FastAPI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Gunicorn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WSGI service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 proxy forwarding through Nginx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 Scheduler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Tool: Celery + Redis / RabbitMQ</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 asynchronous task execution and message queue processing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 Preprocessing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Text preprocessing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Image preprocessing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Video preprocessing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These modules receive raw input data, clean it, and convert it into a format acceptable to the model.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 AI model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Text forgery detection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large language models (such as GPT/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RoBERTa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Image forgery detection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multimodal models of text and images (such as CLIP/BLIP)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Video deep forgery detection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XceptionNet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RNN deep learning network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 Fusion and result generation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Multimodal Fusion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Fuse and analyze the detection results of different modalities (text, image, video).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Explainable Result Generator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Provide intuitive explanation methods such as attention map and highlight area.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Detection Result Display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Display the detection results in a visual form.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 Data layer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MySQL/PostgreSQL: used to store structured data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MongoDB: save detection metadata (such as task status, logs)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MinIO</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/S3: store large files such as images and videos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Redis: cache &amp; session management, task queue support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 Deployment and monitoring platform (bottom)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Deployment platform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Docker and Kubernetes for deployment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Adaptable to platforms such as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AutoDL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AWS, GCP, etc.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Monitoring system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 Prometheus and Grafana for system monitoring and alarm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A6F4905-0954-4077-B254-A633029F71BA}" type="slidenum">
              <a:rPr lang="zh-CN" altLang="en-US" smtClean="0"/>
              <a:t>17</a:t>
            </a:fld>
            <a:endParaRPr lang="zh-CN" altLang="en-US"/>
          </a:p>
        </p:txBody>
      </p:sp>
    </p:spTree>
    <p:extLst>
      <p:ext uri="{BB962C8B-B14F-4D97-AF65-F5344CB8AC3E}">
        <p14:creationId xmlns:p14="http://schemas.microsoft.com/office/powerpoint/2010/main" val="2900343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2025/4/18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26F832-7686-476D-96DD-17E6E7BE2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0"/>
            <a:ext cx="12190476" cy="6871219"/>
          </a:xfrm>
          <a:prstGeom prst="rect">
            <a:avLst/>
          </a:prstGeom>
        </p:spPr>
      </p:pic>
      <p:grpSp>
        <p:nvGrpSpPr>
          <p:cNvPr id="20" name="组合 19">
            <a:extLst>
              <a:ext uri="{FF2B5EF4-FFF2-40B4-BE49-F238E27FC236}">
                <a16:creationId xmlns:a16="http://schemas.microsoft.com/office/drawing/2014/main" id="{1DBB1665-EF56-4F5C-AA53-0FDEC084ED22}"/>
              </a:ext>
            </a:extLst>
          </p:cNvPr>
          <p:cNvGrpSpPr/>
          <p:nvPr/>
        </p:nvGrpSpPr>
        <p:grpSpPr>
          <a:xfrm>
            <a:off x="3848866" y="908720"/>
            <a:ext cx="4494267" cy="1317770"/>
            <a:chOff x="9483436" y="3338490"/>
            <a:chExt cx="2493150" cy="731020"/>
          </a:xfrm>
        </p:grpSpPr>
        <p:pic>
          <p:nvPicPr>
            <p:cNvPr id="21" name="图片 20">
              <a:extLst>
                <a:ext uri="{FF2B5EF4-FFF2-40B4-BE49-F238E27FC236}">
                  <a16:creationId xmlns:a16="http://schemas.microsoft.com/office/drawing/2014/main" id="{AA6615DE-3D59-45EE-B869-A00E86D88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3436" y="3338490"/>
              <a:ext cx="731584" cy="731020"/>
            </a:xfrm>
            <a:prstGeom prst="rect">
              <a:avLst/>
            </a:prstGeom>
          </p:spPr>
        </p:pic>
        <p:pic>
          <p:nvPicPr>
            <p:cNvPr id="22" name="图片 21">
              <a:extLst>
                <a:ext uri="{FF2B5EF4-FFF2-40B4-BE49-F238E27FC236}">
                  <a16:creationId xmlns:a16="http://schemas.microsoft.com/office/drawing/2014/main" id="{583B1F40-FBE1-4FF3-B07A-49B6795B8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901" y="3370713"/>
              <a:ext cx="1643777" cy="512858"/>
            </a:xfrm>
            <a:prstGeom prst="rect">
              <a:avLst/>
            </a:prstGeom>
          </p:spPr>
        </p:pic>
        <p:sp>
          <p:nvSpPr>
            <p:cNvPr id="24" name="文本框 23">
              <a:extLst>
                <a:ext uri="{FF2B5EF4-FFF2-40B4-BE49-F238E27FC236}">
                  <a16:creationId xmlns:a16="http://schemas.microsoft.com/office/drawing/2014/main" id="{959C10C7-FA35-480D-AD8D-0D8E28BD7681}"/>
                </a:ext>
              </a:extLst>
            </p:cNvPr>
            <p:cNvSpPr txBox="1"/>
            <p:nvPr/>
          </p:nvSpPr>
          <p:spPr>
            <a:xfrm>
              <a:off x="10269803" y="3860848"/>
              <a:ext cx="1706783" cy="128052"/>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grpSp>
        <p:nvGrpSpPr>
          <p:cNvPr id="25" name="组合 24">
            <a:extLst>
              <a:ext uri="{FF2B5EF4-FFF2-40B4-BE49-F238E27FC236}">
                <a16:creationId xmlns:a16="http://schemas.microsoft.com/office/drawing/2014/main" id="{5F43A2F0-A565-4A6B-A560-0EBE2B086A29}"/>
              </a:ext>
            </a:extLst>
          </p:cNvPr>
          <p:cNvGrpSpPr/>
          <p:nvPr/>
        </p:nvGrpSpPr>
        <p:grpSpPr>
          <a:xfrm>
            <a:off x="1297444" y="2421150"/>
            <a:ext cx="10068782" cy="4323643"/>
            <a:chOff x="1297444" y="2421150"/>
            <a:chExt cx="10068782" cy="4323643"/>
          </a:xfrm>
        </p:grpSpPr>
        <p:sp>
          <p:nvSpPr>
            <p:cNvPr id="26" name="文本框 25">
              <a:extLst>
                <a:ext uri="{FF2B5EF4-FFF2-40B4-BE49-F238E27FC236}">
                  <a16:creationId xmlns:a16="http://schemas.microsoft.com/office/drawing/2014/main" id="{A59621AD-56F2-4BCC-BE86-0C0FF0E5C7EE}"/>
                </a:ext>
              </a:extLst>
            </p:cNvPr>
            <p:cNvSpPr txBox="1"/>
            <p:nvPr/>
          </p:nvSpPr>
          <p:spPr>
            <a:xfrm>
              <a:off x="1297444" y="2421150"/>
              <a:ext cx="10068782" cy="2123658"/>
            </a:xfrm>
            <a:prstGeom prst="rect">
              <a:avLst/>
            </a:prstGeom>
            <a:noFill/>
          </p:spPr>
          <p:txBody>
            <a:bodyPr wrap="none" rtlCol="0">
              <a:spAutoFit/>
            </a:bodyPr>
            <a:lstStyle/>
            <a:p>
              <a:pPr algn="ctr"/>
              <a:r>
                <a:rPr kumimoji="1" lang="en-US" altLang="zh-CN" sz="6600" dirty="0">
                  <a:solidFill>
                    <a:schemeClr val="bg1">
                      <a:lumMod val="95000"/>
                    </a:schemeClr>
                  </a:solidFill>
                  <a:latin typeface="Arial" panose="020B0604020202020204"/>
                  <a:ea typeface="微软雅黑" panose="020B0503020204020204" charset="-122"/>
                  <a:sym typeface="Arial" panose="020B0604020202020204"/>
                </a:rPr>
                <a:t>Milestone Review Meeting</a:t>
              </a:r>
              <a:endParaRPr kumimoji="1" lang="zh-CN" altLang="en-US" sz="6600" dirty="0">
                <a:solidFill>
                  <a:schemeClr val="bg1">
                    <a:lumMod val="95000"/>
                  </a:schemeClr>
                </a:solidFill>
                <a:latin typeface="Arial" panose="020B0604020202020204"/>
                <a:ea typeface="微软雅黑" panose="020B0503020204020204" charset="-122"/>
                <a:sym typeface="Arial" panose="020B0604020202020204"/>
              </a:endParaRPr>
            </a:p>
            <a:p>
              <a:pPr algn="ctr"/>
              <a:endParaRPr lang="zh-CN" altLang="en-US" sz="6600" b="1" dirty="0">
                <a:solidFill>
                  <a:schemeClr val="bg1"/>
                </a:solidFill>
                <a:latin typeface="黑体" panose="02010609060101010101" pitchFamily="49" charset="-122"/>
                <a:ea typeface="黑体" panose="02010609060101010101" pitchFamily="49" charset="-122"/>
              </a:endParaRPr>
            </a:p>
          </p:txBody>
        </p:sp>
        <p:cxnSp>
          <p:nvCxnSpPr>
            <p:cNvPr id="27" name="直接连接符 26">
              <a:extLst>
                <a:ext uri="{FF2B5EF4-FFF2-40B4-BE49-F238E27FC236}">
                  <a16:creationId xmlns:a16="http://schemas.microsoft.com/office/drawing/2014/main" id="{E39B4C79-243F-4B21-804E-B71726DC4A06}"/>
                </a:ext>
              </a:extLst>
            </p:cNvPr>
            <p:cNvCxnSpPr>
              <a:cxnSpLocks/>
            </p:cNvCxnSpPr>
            <p:nvPr/>
          </p:nvCxnSpPr>
          <p:spPr>
            <a:xfrm>
              <a:off x="1297444" y="4077072"/>
              <a:ext cx="96490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E40B743-01F8-4958-B015-3F77D332F227}"/>
                </a:ext>
              </a:extLst>
            </p:cNvPr>
            <p:cNvSpPr txBox="1"/>
            <p:nvPr/>
          </p:nvSpPr>
          <p:spPr>
            <a:xfrm>
              <a:off x="5519936" y="4502328"/>
              <a:ext cx="1954509" cy="1091068"/>
            </a:xfrm>
            <a:prstGeom prst="rect">
              <a:avLst/>
            </a:prstGeom>
            <a:noFill/>
          </p:spPr>
          <p:txBody>
            <a:bodyPr wrap="none" rtlCol="0">
              <a:spAutoFit/>
            </a:bodyPr>
            <a:lstStyle/>
            <a:p>
              <a:pPr algn="ctr">
                <a:lnSpc>
                  <a:spcPct val="126000"/>
                </a:lnSpc>
              </a:pPr>
              <a:r>
                <a:rPr kumimoji="1" lang="en-US" altLang="zh-CN" sz="3600" dirty="0">
                  <a:solidFill>
                    <a:schemeClr val="bg1">
                      <a:lumMod val="95000"/>
                    </a:schemeClr>
                  </a:solidFill>
                  <a:latin typeface="Arial" panose="020B0604020202020204"/>
                  <a:ea typeface="微软雅黑" panose="020B0503020204020204" charset="-122"/>
                  <a:sym typeface="Arial" panose="020B0604020202020204"/>
                </a:rPr>
                <a:t>Team 14</a:t>
              </a:r>
              <a:endParaRPr kumimoji="1" lang="zh-CN" altLang="en-US" sz="3600" dirty="0">
                <a:solidFill>
                  <a:schemeClr val="bg1">
                    <a:lumMod val="95000"/>
                  </a:schemeClr>
                </a:solidFill>
                <a:latin typeface="Arial" panose="020B0604020202020204"/>
                <a:ea typeface="微软雅黑" panose="020B0503020204020204" charset="-122"/>
                <a:sym typeface="Arial" panose="020B0604020202020204"/>
              </a:endParaRPr>
            </a:p>
            <a:p>
              <a:pPr algn="ctr">
                <a:lnSpc>
                  <a:spcPct val="126000"/>
                </a:lnSpc>
              </a:pPr>
              <a:endParaRPr lang="zh-CN" altLang="en-US" b="1" dirty="0">
                <a:solidFill>
                  <a:schemeClr val="bg1"/>
                </a:solidFill>
                <a:latin typeface="黑体" panose="02010609060101010101" pitchFamily="49" charset="-122"/>
                <a:ea typeface="黑体" panose="02010609060101010101" pitchFamily="49" charset="-122"/>
              </a:endParaRPr>
            </a:p>
          </p:txBody>
        </p:sp>
        <p:sp>
          <p:nvSpPr>
            <p:cNvPr id="29" name="文本框 28">
              <a:extLst>
                <a:ext uri="{FF2B5EF4-FFF2-40B4-BE49-F238E27FC236}">
                  <a16:creationId xmlns:a16="http://schemas.microsoft.com/office/drawing/2014/main" id="{4664529C-51CE-456E-B26F-7018825B2AA9}"/>
                </a:ext>
              </a:extLst>
            </p:cNvPr>
            <p:cNvSpPr txBox="1"/>
            <p:nvPr/>
          </p:nvSpPr>
          <p:spPr>
            <a:xfrm>
              <a:off x="6003636" y="6418485"/>
              <a:ext cx="184731" cy="326308"/>
            </a:xfrm>
            <a:prstGeom prst="rect">
              <a:avLst/>
            </a:prstGeom>
            <a:noFill/>
          </p:spPr>
          <p:txBody>
            <a:bodyPr wrap="none" rtlCol="0">
              <a:spAutoFit/>
            </a:bodyPr>
            <a:lstStyle/>
            <a:p>
              <a:pPr algn="ctr">
                <a:lnSpc>
                  <a:spcPct val="126000"/>
                </a:lnSpc>
              </a:pPr>
              <a:endParaRPr lang="zh-CN" altLang="en-US" sz="1400" b="1" dirty="0">
                <a:solidFill>
                  <a:schemeClr val="bg1"/>
                </a:solidFill>
                <a:latin typeface="黑体" panose="02010609060101010101" pitchFamily="49" charset="-122"/>
                <a:ea typeface="黑体" panose="02010609060101010101" pitchFamily="49" charset="-122"/>
              </a:endParaRPr>
            </a:p>
          </p:txBody>
        </p:sp>
      </p:grpSp>
      <p:pic>
        <p:nvPicPr>
          <p:cNvPr id="30" name="图片 29">
            <a:extLst>
              <a:ext uri="{FF2B5EF4-FFF2-40B4-BE49-F238E27FC236}">
                <a16:creationId xmlns:a16="http://schemas.microsoft.com/office/drawing/2014/main" id="{A84850CB-8C0C-49A4-A415-407732A0D818}"/>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Tree>
    <p:extLst>
      <p:ext uri="{BB962C8B-B14F-4D97-AF65-F5344CB8AC3E}">
        <p14:creationId xmlns:p14="http://schemas.microsoft.com/office/powerpoint/2010/main" val="37211356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C439-847B-1C77-E076-7CF390F2FF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C4E93C-1D9E-7678-A22D-AAA30142818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1A76BF3-C5B6-7017-DEE4-BAC24E2E93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3" y="-608"/>
            <a:ext cx="12191999" cy="6858000"/>
          </a:xfrm>
        </p:spPr>
      </p:pic>
      <p:sp>
        <p:nvSpPr>
          <p:cNvPr id="7" name="矩形 6">
            <a:extLst>
              <a:ext uri="{FF2B5EF4-FFF2-40B4-BE49-F238E27FC236}">
                <a16:creationId xmlns:a16="http://schemas.microsoft.com/office/drawing/2014/main" id="{943E867A-D78F-835C-71F3-2C9A6E7E77FA}"/>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A19D4B97-8652-3491-D68E-D1ED39238AF5}"/>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F468443A-2C88-61FE-790F-0018B7361D5F}"/>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1A1A8C2F-DA71-5A41-2A57-6493563053CB}"/>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766C2130-5F74-D314-7BE6-E22F551CA471}"/>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err="1">
                <a:solidFill>
                  <a:srgbClr val="0B5AA8"/>
                </a:solidFill>
                <a:latin typeface="迷你简菱心" panose="02010609000101010101" pitchFamily="49" charset="-122"/>
                <a:ea typeface="迷你简菱心" panose="02010609000101010101" pitchFamily="49" charset="-122"/>
              </a:rPr>
              <a:t>Schdule</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FBCF94F4-F958-09DD-6AB6-0E2A2A1438C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CAFB9637-C839-1F2C-E764-3011E1F00003}"/>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F5FFC94D-8155-7D32-1150-DACE75B4C91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EB791A63-35BB-7FFE-1F5D-3369755CDF1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D72DA245-57EA-094B-4640-2839D118B2AA}"/>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4" name="表格 3">
            <a:extLst>
              <a:ext uri="{FF2B5EF4-FFF2-40B4-BE49-F238E27FC236}">
                <a16:creationId xmlns:a16="http://schemas.microsoft.com/office/drawing/2014/main" id="{C1125830-EC8F-1EFD-C395-4CC2AA3B3C82}"/>
              </a:ext>
            </a:extLst>
          </p:cNvPr>
          <p:cNvGraphicFramePr>
            <a:graphicFrameLocks noGrp="1"/>
          </p:cNvGraphicFramePr>
          <p:nvPr>
            <p:extLst>
              <p:ext uri="{D42A27DB-BD31-4B8C-83A1-F6EECF244321}">
                <p14:modId xmlns:p14="http://schemas.microsoft.com/office/powerpoint/2010/main" val="1015476831"/>
              </p:ext>
            </p:extLst>
          </p:nvPr>
        </p:nvGraphicFramePr>
        <p:xfrm>
          <a:off x="857436" y="2049866"/>
          <a:ext cx="4959856" cy="2275878"/>
        </p:xfrm>
        <a:graphic>
          <a:graphicData uri="http://schemas.openxmlformats.org/drawingml/2006/table">
            <a:tbl>
              <a:tblPr firstRow="1" firstCol="1" bandRow="1">
                <a:tableStyleId>{5C22544A-7EE6-4342-B048-85BDC9FD1C3A}</a:tableStyleId>
              </a:tblPr>
              <a:tblGrid>
                <a:gridCol w="774471">
                  <a:extLst>
                    <a:ext uri="{9D8B030D-6E8A-4147-A177-3AD203B41FA5}">
                      <a16:colId xmlns:a16="http://schemas.microsoft.com/office/drawing/2014/main" val="3223592014"/>
                    </a:ext>
                  </a:extLst>
                </a:gridCol>
                <a:gridCol w="2795355">
                  <a:extLst>
                    <a:ext uri="{9D8B030D-6E8A-4147-A177-3AD203B41FA5}">
                      <a16:colId xmlns:a16="http://schemas.microsoft.com/office/drawing/2014/main" val="3238112202"/>
                    </a:ext>
                  </a:extLst>
                </a:gridCol>
                <a:gridCol w="1390030">
                  <a:extLst>
                    <a:ext uri="{9D8B030D-6E8A-4147-A177-3AD203B41FA5}">
                      <a16:colId xmlns:a16="http://schemas.microsoft.com/office/drawing/2014/main" val="1306653257"/>
                    </a:ext>
                  </a:extLst>
                </a:gridCol>
              </a:tblGrid>
              <a:tr h="768546">
                <a:tc>
                  <a:txBody>
                    <a:bodyPr/>
                    <a:lstStyle/>
                    <a:p>
                      <a:pPr algn="ctr">
                        <a:lnSpc>
                          <a:spcPct val="115000"/>
                        </a:lnSpc>
                        <a:spcAft>
                          <a:spcPts val="800"/>
                        </a:spcAft>
                        <a:buNone/>
                      </a:pPr>
                      <a:r>
                        <a:rPr lang="en-US" sz="1100" kern="100" dirty="0">
                          <a:effectLst/>
                        </a:rPr>
                        <a:t>Person</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Total Duration (Days)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Estimated Hours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5449652"/>
                  </a:ext>
                </a:extLst>
              </a:tr>
              <a:tr h="507404">
                <a:tc>
                  <a:txBody>
                    <a:bodyPr/>
                    <a:lstStyle/>
                    <a:p>
                      <a:pPr algn="ctr">
                        <a:lnSpc>
                          <a:spcPct val="115000"/>
                        </a:lnSpc>
                        <a:spcAft>
                          <a:spcPts val="800"/>
                        </a:spcAft>
                        <a:buNone/>
                      </a:pPr>
                      <a:r>
                        <a:rPr lang="en-US" sz="1100" kern="100">
                          <a:effectLst/>
                        </a:rPr>
                        <a:t>Zhang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81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122 hours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174331"/>
                  </a:ext>
                </a:extLst>
              </a:tr>
              <a:tr h="246262">
                <a:tc>
                  <a:txBody>
                    <a:bodyPr/>
                    <a:lstStyle/>
                    <a:p>
                      <a:pPr algn="ctr">
                        <a:lnSpc>
                          <a:spcPct val="115000"/>
                        </a:lnSpc>
                        <a:spcAft>
                          <a:spcPts val="800"/>
                        </a:spcAft>
                        <a:buNone/>
                      </a:pPr>
                      <a:r>
                        <a:rPr lang="en-US" sz="1100" kern="100">
                          <a:effectLst/>
                        </a:rPr>
                        <a:t>Tao </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81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122 hours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4455235"/>
                  </a:ext>
                </a:extLst>
              </a:tr>
              <a:tr h="246262">
                <a:tc>
                  <a:txBody>
                    <a:bodyPr/>
                    <a:lstStyle/>
                    <a:p>
                      <a:pPr algn="ctr">
                        <a:lnSpc>
                          <a:spcPct val="115000"/>
                        </a:lnSpc>
                        <a:spcAft>
                          <a:spcPts val="800"/>
                        </a:spcAft>
                        <a:buNone/>
                      </a:pPr>
                      <a:r>
                        <a:rPr lang="en-US" sz="1100" kern="100">
                          <a:effectLst/>
                        </a:rPr>
                        <a:t>Hu</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81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122 hours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2104249"/>
                  </a:ext>
                </a:extLst>
              </a:tr>
              <a:tr h="507404">
                <a:tc>
                  <a:txBody>
                    <a:bodyPr/>
                    <a:lstStyle/>
                    <a:p>
                      <a:pPr algn="ctr">
                        <a:lnSpc>
                          <a:spcPct val="115000"/>
                        </a:lnSpc>
                        <a:spcAft>
                          <a:spcPts val="800"/>
                        </a:spcAft>
                        <a:buNone/>
                      </a:pPr>
                      <a:r>
                        <a:rPr lang="en-US" sz="1100" kern="100">
                          <a:effectLst/>
                        </a:rPr>
                        <a:t>Huang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81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US" sz="1100" kern="100" dirty="0">
                          <a:effectLst/>
                        </a:rPr>
                        <a:t>122 hours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8144955"/>
                  </a:ext>
                </a:extLst>
              </a:tr>
            </a:tbl>
          </a:graphicData>
        </a:graphic>
      </p:graphicFrame>
      <p:sp>
        <p:nvSpPr>
          <p:cNvPr id="6" name="Rectangle 1">
            <a:extLst>
              <a:ext uri="{FF2B5EF4-FFF2-40B4-BE49-F238E27FC236}">
                <a16:creationId xmlns:a16="http://schemas.microsoft.com/office/drawing/2014/main" id="{557AA966-F8C5-BEFE-B889-3D302249BBBB}"/>
              </a:ext>
            </a:extLst>
          </p:cNvPr>
          <p:cNvSpPr>
            <a:spLocks noChangeArrowheads="1"/>
          </p:cNvSpPr>
          <p:nvPr/>
        </p:nvSpPr>
        <p:spPr bwMode="auto">
          <a:xfrm>
            <a:off x="4664075" y="3025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617378F6-0933-BF5A-B8A7-3184356ABA61}"/>
              </a:ext>
            </a:extLst>
          </p:cNvPr>
          <p:cNvSpPr txBox="1"/>
          <p:nvPr/>
        </p:nvSpPr>
        <p:spPr>
          <a:xfrm>
            <a:off x="6290809" y="2410925"/>
            <a:ext cx="5390185" cy="155375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Total Duration</a:t>
            </a:r>
            <a:r>
              <a:rPr lang="en-US" altLang="zh-CN" kern="100" dirty="0">
                <a:latin typeface="等线" panose="02010600030101010101" pitchFamily="2" charset="-122"/>
                <a:ea typeface="等线" panose="02010600030101010101" pitchFamily="2" charset="-122"/>
                <a:cs typeface="Times New Roman" panose="02020603050405020304" pitchFamily="18" charset="0"/>
              </a:rPr>
              <a:t>: 81 days</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Total Estimated Working Hours</a:t>
            </a:r>
            <a:r>
              <a:rPr lang="en-US" altLang="zh-CN" kern="100" dirty="0">
                <a:latin typeface="等线" panose="02010600030101010101" pitchFamily="2" charset="-122"/>
                <a:ea typeface="等线" panose="02010600030101010101" pitchFamily="2" charset="-122"/>
                <a:cs typeface="Times New Roman" panose="02020603050405020304" pitchFamily="18" charset="0"/>
              </a:rPr>
              <a:t>: 488 hours</a:t>
            </a:r>
          </a:p>
          <a:p>
            <a:pPr marL="342900" lvl="0" indent="-342900">
              <a:lnSpc>
                <a:spcPct val="115000"/>
              </a:lnSpc>
              <a:spcAft>
                <a:spcPts val="800"/>
              </a:spcAft>
              <a:buSzPts val="1000"/>
              <a:buFont typeface="Symbol" panose="05050102010706020507" pitchFamily="18" charset="2"/>
              <a:buChar char=""/>
              <a:tabLst>
                <a:tab pos="457200" algn="l"/>
              </a:tabLst>
            </a:pPr>
            <a:r>
              <a:rPr lang="en-US" altLang="zh-CN" kern="100" dirty="0">
                <a:latin typeface="等线" panose="02010600030101010101" pitchFamily="2" charset="-122"/>
                <a:ea typeface="等线" panose="02010600030101010101" pitchFamily="2" charset="-122"/>
                <a:cs typeface="Times New Roman" panose="02020603050405020304" pitchFamily="18" charset="0"/>
              </a:rPr>
              <a:t>Select one member as the stage leader for each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stage to be responsible for project advancement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90499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213C-CF91-94BE-8AC2-E9D97DA34F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86FA6C-E272-D31F-016E-D11F65ABBC2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64AF3D7-D416-7EF9-74ED-674A90B82B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7" y="3377"/>
            <a:ext cx="12192000" cy="6872068"/>
          </a:xfrm>
        </p:spPr>
      </p:pic>
      <p:sp>
        <p:nvSpPr>
          <p:cNvPr id="8" name="文本框 7">
            <a:extLst>
              <a:ext uri="{FF2B5EF4-FFF2-40B4-BE49-F238E27FC236}">
                <a16:creationId xmlns:a16="http://schemas.microsoft.com/office/drawing/2014/main" id="{0F64C87E-C498-89FF-5A11-F1DF2A8A5DF7}"/>
              </a:ext>
            </a:extLst>
          </p:cNvPr>
          <p:cNvSpPr txBox="1"/>
          <p:nvPr/>
        </p:nvSpPr>
        <p:spPr>
          <a:xfrm>
            <a:off x="867419" y="1268760"/>
            <a:ext cx="5328592" cy="4508927"/>
          </a:xfrm>
          <a:prstGeom prst="rect">
            <a:avLst/>
          </a:prstGeom>
          <a:noFill/>
        </p:spPr>
        <p:txBody>
          <a:bodyPr wrap="square" rtlCol="0">
            <a:spAutoFit/>
          </a:bodyPr>
          <a:lstStyle/>
          <a:p>
            <a:r>
              <a:rPr lang="en-US" altLang="zh-CN" sz="28700" dirty="0">
                <a:solidFill>
                  <a:schemeClr val="bg1"/>
                </a:solidFill>
                <a:latin typeface="Arial Black" panose="020B0A04020102020204" pitchFamily="34" charset="0"/>
              </a:rPr>
              <a:t>03</a:t>
            </a:r>
            <a:endParaRPr lang="zh-CN" altLang="en-US" sz="28700" dirty="0">
              <a:solidFill>
                <a:schemeClr val="bg1"/>
              </a:solidFill>
              <a:latin typeface="Arial Black" panose="020B0A04020102020204" pitchFamily="34" charset="0"/>
            </a:endParaRPr>
          </a:p>
        </p:txBody>
      </p:sp>
      <p:sp>
        <p:nvSpPr>
          <p:cNvPr id="9" name="标题 4">
            <a:extLst>
              <a:ext uri="{FF2B5EF4-FFF2-40B4-BE49-F238E27FC236}">
                <a16:creationId xmlns:a16="http://schemas.microsoft.com/office/drawing/2014/main" id="{5A6BD9D8-B628-93D3-C4CA-D18DCA73E0FB}"/>
              </a:ext>
            </a:extLst>
          </p:cNvPr>
          <p:cNvSpPr txBox="1">
            <a:spLocks/>
          </p:cNvSpPr>
          <p:nvPr/>
        </p:nvSpPr>
        <p:spPr>
          <a:xfrm>
            <a:off x="5986420" y="2182479"/>
            <a:ext cx="6140155"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5400" b="1" dirty="0">
                <a:solidFill>
                  <a:schemeClr val="bg1"/>
                </a:solidFill>
                <a:latin typeface="微软雅黑" panose="020B0503020204020204" pitchFamily="34" charset="-122"/>
                <a:ea typeface="微软雅黑" panose="020B0503020204020204" pitchFamily="34" charset="-122"/>
              </a:rPr>
              <a:t>Current Progress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8B987D37-E0A3-3118-29DF-87BDF2A45AB1}"/>
              </a:ext>
            </a:extLst>
          </p:cNvPr>
          <p:cNvCxnSpPr>
            <a:cxnSpLocks/>
          </p:cNvCxnSpPr>
          <p:nvPr/>
        </p:nvCxnSpPr>
        <p:spPr>
          <a:xfrm>
            <a:off x="6127957" y="3187767"/>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标题 4">
            <a:extLst>
              <a:ext uri="{FF2B5EF4-FFF2-40B4-BE49-F238E27FC236}">
                <a16:creationId xmlns:a16="http://schemas.microsoft.com/office/drawing/2014/main" id="{D9DE8D3A-EA9E-6DD6-EDE3-634043080906}"/>
              </a:ext>
            </a:extLst>
          </p:cNvPr>
          <p:cNvSpPr txBox="1">
            <a:spLocks/>
          </p:cNvSpPr>
          <p:nvPr/>
        </p:nvSpPr>
        <p:spPr>
          <a:xfrm>
            <a:off x="6111050" y="3491614"/>
            <a:ext cx="518273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Project progress from March 24th to April 17th</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2DF9315C-BDE0-434E-6C9F-7A67D88D3196}"/>
              </a:ext>
            </a:extLst>
          </p:cNvPr>
          <p:cNvGrpSpPr/>
          <p:nvPr/>
        </p:nvGrpSpPr>
        <p:grpSpPr>
          <a:xfrm>
            <a:off x="8758474" y="410646"/>
            <a:ext cx="3026158" cy="871761"/>
            <a:chOff x="9477081" y="3365475"/>
            <a:chExt cx="2537602" cy="731020"/>
          </a:xfrm>
        </p:grpSpPr>
        <p:pic>
          <p:nvPicPr>
            <p:cNvPr id="13" name="图片 12">
              <a:extLst>
                <a:ext uri="{FF2B5EF4-FFF2-40B4-BE49-F238E27FC236}">
                  <a16:creationId xmlns:a16="http://schemas.microsoft.com/office/drawing/2014/main" id="{4C873F75-3BF0-D4FA-D9E9-74647E5FD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7081" y="3365475"/>
              <a:ext cx="731584" cy="731020"/>
            </a:xfrm>
            <a:prstGeom prst="rect">
              <a:avLst/>
            </a:prstGeom>
          </p:spPr>
        </p:pic>
        <p:pic>
          <p:nvPicPr>
            <p:cNvPr id="14" name="图片 13">
              <a:extLst>
                <a:ext uri="{FF2B5EF4-FFF2-40B4-BE49-F238E27FC236}">
                  <a16:creationId xmlns:a16="http://schemas.microsoft.com/office/drawing/2014/main" id="{118403E6-FB60-DBD2-1026-268CA669CB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7901" y="3390715"/>
              <a:ext cx="1643777" cy="512858"/>
            </a:xfrm>
            <a:prstGeom prst="rect">
              <a:avLst/>
            </a:prstGeom>
          </p:spPr>
        </p:pic>
        <p:sp>
          <p:nvSpPr>
            <p:cNvPr id="15" name="文本框 14">
              <a:extLst>
                <a:ext uri="{FF2B5EF4-FFF2-40B4-BE49-F238E27FC236}">
                  <a16:creationId xmlns:a16="http://schemas.microsoft.com/office/drawing/2014/main" id="{1D164851-02E7-E247-DEA6-E5BE0C8AE652}"/>
                </a:ext>
              </a:extLst>
            </p:cNvPr>
            <p:cNvSpPr txBox="1"/>
            <p:nvPr/>
          </p:nvSpPr>
          <p:spPr>
            <a:xfrm>
              <a:off x="10242051" y="3859762"/>
              <a:ext cx="1772632" cy="193565"/>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pic>
        <p:nvPicPr>
          <p:cNvPr id="16" name="图片 15">
            <a:extLst>
              <a:ext uri="{FF2B5EF4-FFF2-40B4-BE49-F238E27FC236}">
                <a16:creationId xmlns:a16="http://schemas.microsoft.com/office/drawing/2014/main" id="{430AEEED-7AD5-0F81-4ACC-F27063EB4BC8}"/>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Tree>
    <p:extLst>
      <p:ext uri="{BB962C8B-B14F-4D97-AF65-F5344CB8AC3E}">
        <p14:creationId xmlns:p14="http://schemas.microsoft.com/office/powerpoint/2010/main" val="42796031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4D63D-6314-83BD-C0FB-63BD2C7D4A0C}"/>
              </a:ext>
            </a:extLst>
          </p:cNvPr>
          <p:cNvSpPr>
            <a:spLocks noGrp="1"/>
          </p:cNvSpPr>
          <p:nvPr>
            <p:ph type="title"/>
          </p:nvPr>
        </p:nvSpPr>
        <p:spPr/>
        <p:txBody>
          <a:bodyPr/>
          <a:lstStyle/>
          <a:p>
            <a:r>
              <a:rPr lang="en-US" altLang="zh-CN" dirty="0"/>
              <a:t>RBS</a:t>
            </a:r>
            <a:endParaRPr lang="zh-CN" altLang="en-US" dirty="0"/>
          </a:p>
        </p:txBody>
      </p:sp>
      <p:sp>
        <p:nvSpPr>
          <p:cNvPr id="3" name="内容占位符 2">
            <a:extLst>
              <a:ext uri="{FF2B5EF4-FFF2-40B4-BE49-F238E27FC236}">
                <a16:creationId xmlns:a16="http://schemas.microsoft.com/office/drawing/2014/main" id="{800C71C3-F346-935F-5AE4-0F76119C3212}"/>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41C062A2-918B-3851-072E-8DA48C4BC306}"/>
              </a:ext>
            </a:extLst>
          </p:cNvPr>
          <p:cNvPicPr>
            <a:picLocks noChangeAspect="1"/>
          </p:cNvPicPr>
          <p:nvPr/>
        </p:nvPicPr>
        <p:blipFill>
          <a:blip r:embed="rId2"/>
          <a:stretch>
            <a:fillRect/>
          </a:stretch>
        </p:blipFill>
        <p:spPr>
          <a:xfrm>
            <a:off x="335360" y="1417638"/>
            <a:ext cx="11290307" cy="4531642"/>
          </a:xfrm>
          <a:prstGeom prst="rect">
            <a:avLst/>
          </a:prstGeom>
        </p:spPr>
      </p:pic>
    </p:spTree>
    <p:extLst>
      <p:ext uri="{BB962C8B-B14F-4D97-AF65-F5344CB8AC3E}">
        <p14:creationId xmlns:p14="http://schemas.microsoft.com/office/powerpoint/2010/main" val="239523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DC7B5-9479-4031-EE6A-556E8E044484}"/>
              </a:ext>
            </a:extLst>
          </p:cNvPr>
          <p:cNvSpPr>
            <a:spLocks noGrp="1"/>
          </p:cNvSpPr>
          <p:nvPr>
            <p:ph type="title"/>
          </p:nvPr>
        </p:nvSpPr>
        <p:spPr>
          <a:xfrm>
            <a:off x="191344" y="292126"/>
            <a:ext cx="10972800" cy="1143000"/>
          </a:xfrm>
        </p:spPr>
        <p:txBody>
          <a:bodyPr/>
          <a:lstStyle/>
          <a:p>
            <a:r>
              <a:rPr lang="en-US" altLang="zh-CN" dirty="0"/>
              <a:t>WBS</a:t>
            </a:r>
            <a:endParaRPr lang="zh-CN" altLang="en-US" dirty="0"/>
          </a:p>
        </p:txBody>
      </p:sp>
      <p:sp>
        <p:nvSpPr>
          <p:cNvPr id="3" name="内容占位符 2">
            <a:extLst>
              <a:ext uri="{FF2B5EF4-FFF2-40B4-BE49-F238E27FC236}">
                <a16:creationId xmlns:a16="http://schemas.microsoft.com/office/drawing/2014/main" id="{5CB9A91F-D571-9A18-F3FF-22C8D9A8E25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B582AAC-FCA7-4880-2BDD-13AEDF9C9FDB}"/>
              </a:ext>
            </a:extLst>
          </p:cNvPr>
          <p:cNvPicPr>
            <a:picLocks noChangeAspect="1"/>
          </p:cNvPicPr>
          <p:nvPr/>
        </p:nvPicPr>
        <p:blipFill>
          <a:blip r:embed="rId2"/>
          <a:stretch>
            <a:fillRect/>
          </a:stretch>
        </p:blipFill>
        <p:spPr>
          <a:xfrm>
            <a:off x="0" y="1465423"/>
            <a:ext cx="12128356" cy="4632822"/>
          </a:xfrm>
          <a:prstGeom prst="rect">
            <a:avLst/>
          </a:prstGeom>
        </p:spPr>
      </p:pic>
    </p:spTree>
    <p:extLst>
      <p:ext uri="{BB962C8B-B14F-4D97-AF65-F5344CB8AC3E}">
        <p14:creationId xmlns:p14="http://schemas.microsoft.com/office/powerpoint/2010/main" val="281177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8D0F-D4C4-5650-74CF-2B078AB38E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AF8D76-BA33-B64B-6A0E-BA4F801BFB8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ECE31F8-8D3F-058A-5479-B621EF4BD3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矩形 6">
            <a:extLst>
              <a:ext uri="{FF2B5EF4-FFF2-40B4-BE49-F238E27FC236}">
                <a16:creationId xmlns:a16="http://schemas.microsoft.com/office/drawing/2014/main" id="{0CDFAE42-C1D0-3B92-0E06-BA845C46F01A}"/>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E4123FCC-6B3A-22EE-1F51-E9EABDE97026}"/>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BC9BC479-A5AB-A179-E2AA-4BD53EF029BD}"/>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3EFE8A82-4335-128C-0261-EF470CBE6522}"/>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1C30DFED-6D38-1695-BB3D-A572762C9971}"/>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Current</a:t>
            </a:r>
            <a:r>
              <a:rPr lang="zh-CN" altLang="en-US" sz="3200" b="1" spc="600" dirty="0">
                <a:solidFill>
                  <a:srgbClr val="0B5AA8"/>
                </a:solidFill>
                <a:latin typeface="迷你简菱心" panose="02010609000101010101" pitchFamily="49" charset="-122"/>
                <a:ea typeface="迷你简菱心" panose="02010609000101010101" pitchFamily="49" charset="-122"/>
              </a:rPr>
              <a:t> </a:t>
            </a:r>
            <a:r>
              <a:rPr lang="en-US" altLang="zh-CN" sz="3200" b="1" spc="600" dirty="0">
                <a:solidFill>
                  <a:srgbClr val="0B5AA8"/>
                </a:solidFill>
                <a:latin typeface="迷你简菱心" panose="02010609000101010101" pitchFamily="49" charset="-122"/>
                <a:ea typeface="迷你简菱心" panose="02010609000101010101" pitchFamily="49" charset="-122"/>
              </a:rPr>
              <a:t>Progress</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87BE4C46-F589-2F1E-4D4C-DA6D72A0B2B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15" name="组合 14">
            <a:extLst>
              <a:ext uri="{FF2B5EF4-FFF2-40B4-BE49-F238E27FC236}">
                <a16:creationId xmlns:a16="http://schemas.microsoft.com/office/drawing/2014/main" id="{4DAA519A-142B-1908-4D21-CEB26A3F7F30}"/>
              </a:ext>
            </a:extLst>
          </p:cNvPr>
          <p:cNvGrpSpPr/>
          <p:nvPr/>
        </p:nvGrpSpPr>
        <p:grpSpPr>
          <a:xfrm>
            <a:off x="705703" y="1916832"/>
            <a:ext cx="3385845" cy="3719423"/>
            <a:chOff x="508066" y="1563638"/>
            <a:chExt cx="2539384" cy="2789567"/>
          </a:xfrm>
        </p:grpSpPr>
        <p:grpSp>
          <p:nvGrpSpPr>
            <p:cNvPr id="16" name="组合 15">
              <a:extLst>
                <a:ext uri="{FF2B5EF4-FFF2-40B4-BE49-F238E27FC236}">
                  <a16:creationId xmlns:a16="http://schemas.microsoft.com/office/drawing/2014/main" id="{1DFDF888-8289-9964-39DD-4005EC825F9D}"/>
                </a:ext>
              </a:extLst>
            </p:cNvPr>
            <p:cNvGrpSpPr/>
            <p:nvPr/>
          </p:nvGrpSpPr>
          <p:grpSpPr>
            <a:xfrm>
              <a:off x="508066" y="1563638"/>
              <a:ext cx="2539384" cy="2789567"/>
              <a:chOff x="3059182" y="1779662"/>
              <a:chExt cx="1206870" cy="2001844"/>
            </a:xfrm>
          </p:grpSpPr>
          <p:sp>
            <p:nvSpPr>
              <p:cNvPr id="18" name="矩形 17">
                <a:extLst>
                  <a:ext uri="{FF2B5EF4-FFF2-40B4-BE49-F238E27FC236}">
                    <a16:creationId xmlns:a16="http://schemas.microsoft.com/office/drawing/2014/main" id="{DD60C912-078E-7ED7-44BB-9D391835F3E6}"/>
                  </a:ext>
                </a:extLst>
              </p:cNvPr>
              <p:cNvSpPr/>
              <p:nvPr/>
            </p:nvSpPr>
            <p:spPr>
              <a:xfrm>
                <a:off x="3059832" y="1779662"/>
                <a:ext cx="1206220" cy="2664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E0EBD2F0-0C6A-94E6-EE2C-023F8879BCD3}"/>
                  </a:ext>
                </a:extLst>
              </p:cNvPr>
              <p:cNvGrpSpPr/>
              <p:nvPr/>
            </p:nvGrpSpPr>
            <p:grpSpPr>
              <a:xfrm>
                <a:off x="3059832" y="1860369"/>
                <a:ext cx="1206220" cy="1662943"/>
                <a:chOff x="1233751" y="2820025"/>
                <a:chExt cx="1206220" cy="1662943"/>
              </a:xfrm>
            </p:grpSpPr>
            <p:sp>
              <p:nvSpPr>
                <p:cNvPr id="21" name="矩形 20">
                  <a:extLst>
                    <a:ext uri="{FF2B5EF4-FFF2-40B4-BE49-F238E27FC236}">
                      <a16:creationId xmlns:a16="http://schemas.microsoft.com/office/drawing/2014/main" id="{9E6368EF-87C5-93B0-18FB-DACB040DC751}"/>
                    </a:ext>
                  </a:extLst>
                </p:cNvPr>
                <p:cNvSpPr/>
                <p:nvPr/>
              </p:nvSpPr>
              <p:spPr>
                <a:xfrm>
                  <a:off x="1233751" y="2941087"/>
                  <a:ext cx="1206220" cy="569012"/>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schemeClr val="bg1"/>
                      </a:solidFill>
                      <a:latin typeface="迷你简菱心" panose="02010609000101010101" pitchFamily="49" charset="-122"/>
                      <a:ea typeface="迷你简菱心" panose="02010609000101010101" pitchFamily="49" charset="-122"/>
                    </a:rPr>
                    <a:t>Requirement</a:t>
                  </a:r>
                </a:p>
                <a:p>
                  <a:pPr algn="ctr"/>
                  <a:r>
                    <a:rPr lang="en-US" altLang="zh-CN" sz="2400" dirty="0">
                      <a:solidFill>
                        <a:schemeClr val="bg1"/>
                      </a:solidFill>
                      <a:latin typeface="迷你简菱心" panose="02010609000101010101" pitchFamily="49" charset="-122"/>
                      <a:ea typeface="迷你简菱心" panose="02010609000101010101" pitchFamily="49" charset="-122"/>
                    </a:rPr>
                    <a:t>Collection</a:t>
                  </a:r>
                </a:p>
              </p:txBody>
            </p:sp>
            <p:sp>
              <p:nvSpPr>
                <p:cNvPr id="22" name="矩形 21">
                  <a:extLst>
                    <a:ext uri="{FF2B5EF4-FFF2-40B4-BE49-F238E27FC236}">
                      <a16:creationId xmlns:a16="http://schemas.microsoft.com/office/drawing/2014/main" id="{76E2CD55-36A5-F636-CE30-6579438DE1D0}"/>
                    </a:ext>
                  </a:extLst>
                </p:cNvPr>
                <p:cNvSpPr/>
                <p:nvPr/>
              </p:nvSpPr>
              <p:spPr>
                <a:xfrm>
                  <a:off x="1233751" y="3510099"/>
                  <a:ext cx="1206220" cy="97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dirty="0">
                      <a:solidFill>
                        <a:schemeClr val="tx1"/>
                      </a:solidFill>
                    </a:rPr>
                    <a:t>The project requirements research includes activity diagrams, use case diagrams, and initial requirements documentation.</a:t>
                  </a:r>
                  <a:endParaRPr lang="zh-CN" altLang="en-US" sz="1600" dirty="0">
                    <a:solidFill>
                      <a:schemeClr val="tx1"/>
                    </a:solidFill>
                    <a:latin typeface="微软雅黑" pitchFamily="34" charset="-122"/>
                    <a:ea typeface="微软雅黑" pitchFamily="34" charset="-122"/>
                  </a:endParaRPr>
                </a:p>
              </p:txBody>
            </p:sp>
            <p:sp>
              <p:nvSpPr>
                <p:cNvPr id="23" name="等腰三角形 22">
                  <a:extLst>
                    <a:ext uri="{FF2B5EF4-FFF2-40B4-BE49-F238E27FC236}">
                      <a16:creationId xmlns:a16="http://schemas.microsoft.com/office/drawing/2014/main" id="{304B22BA-54FB-EF6D-0651-862ECE46185F}"/>
                    </a:ext>
                  </a:extLst>
                </p:cNvPr>
                <p:cNvSpPr/>
                <p:nvPr/>
              </p:nvSpPr>
              <p:spPr>
                <a:xfrm>
                  <a:off x="1734503" y="2820025"/>
                  <a:ext cx="204716" cy="176480"/>
                </a:xfrm>
                <a:prstGeom prst="triangle">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85806A72-D7BB-675F-D20F-DD4E3B15EACB}"/>
                  </a:ext>
                </a:extLst>
              </p:cNvPr>
              <p:cNvSpPr/>
              <p:nvPr/>
            </p:nvSpPr>
            <p:spPr>
              <a:xfrm>
                <a:off x="3059182" y="3515020"/>
                <a:ext cx="1206220" cy="266486"/>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7" name="Freeform 139">
              <a:extLst>
                <a:ext uri="{FF2B5EF4-FFF2-40B4-BE49-F238E27FC236}">
                  <a16:creationId xmlns:a16="http://schemas.microsoft.com/office/drawing/2014/main" id="{17F12B98-C656-54C1-8930-E46AA8D915D6}"/>
                </a:ext>
              </a:extLst>
            </p:cNvPr>
            <p:cNvSpPr>
              <a:spLocks noEditPoints="1"/>
            </p:cNvSpPr>
            <p:nvPr/>
          </p:nvSpPr>
          <p:spPr bwMode="auto">
            <a:xfrm>
              <a:off x="1637811" y="4012893"/>
              <a:ext cx="281261" cy="281262"/>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1F718A9F-EB1A-21C0-A517-4CE9ADB7212B}"/>
              </a:ext>
            </a:extLst>
          </p:cNvPr>
          <p:cNvGrpSpPr/>
          <p:nvPr/>
        </p:nvGrpSpPr>
        <p:grpSpPr>
          <a:xfrm>
            <a:off x="4292109" y="1934630"/>
            <a:ext cx="3385845" cy="3719423"/>
            <a:chOff x="3197871" y="1576987"/>
            <a:chExt cx="2539384" cy="2789567"/>
          </a:xfrm>
        </p:grpSpPr>
        <p:grpSp>
          <p:nvGrpSpPr>
            <p:cNvPr id="25" name="组合 24">
              <a:extLst>
                <a:ext uri="{FF2B5EF4-FFF2-40B4-BE49-F238E27FC236}">
                  <a16:creationId xmlns:a16="http://schemas.microsoft.com/office/drawing/2014/main" id="{FAA37024-01BA-0513-F90F-E78B5CF7F078}"/>
                </a:ext>
              </a:extLst>
            </p:cNvPr>
            <p:cNvGrpSpPr/>
            <p:nvPr/>
          </p:nvGrpSpPr>
          <p:grpSpPr>
            <a:xfrm>
              <a:off x="3197871" y="1576987"/>
              <a:ext cx="2539384" cy="2789567"/>
              <a:chOff x="3059182" y="1779662"/>
              <a:chExt cx="1206870" cy="2001844"/>
            </a:xfrm>
          </p:grpSpPr>
          <p:sp>
            <p:nvSpPr>
              <p:cNvPr id="27" name="矩形 26">
                <a:extLst>
                  <a:ext uri="{FF2B5EF4-FFF2-40B4-BE49-F238E27FC236}">
                    <a16:creationId xmlns:a16="http://schemas.microsoft.com/office/drawing/2014/main" id="{EAC0BE17-60C7-9054-C03D-6B3072CFE47E}"/>
                  </a:ext>
                </a:extLst>
              </p:cNvPr>
              <p:cNvSpPr/>
              <p:nvPr/>
            </p:nvSpPr>
            <p:spPr>
              <a:xfrm>
                <a:off x="3059832" y="1779662"/>
                <a:ext cx="1206220" cy="2664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74F134B-FC6D-13B1-EEAC-A8B75A5ADB2F}"/>
                  </a:ext>
                </a:extLst>
              </p:cNvPr>
              <p:cNvGrpSpPr/>
              <p:nvPr/>
            </p:nvGrpSpPr>
            <p:grpSpPr>
              <a:xfrm>
                <a:off x="3059832" y="1860369"/>
                <a:ext cx="1206220" cy="1662943"/>
                <a:chOff x="1233751" y="2820025"/>
                <a:chExt cx="1206220" cy="1662943"/>
              </a:xfrm>
            </p:grpSpPr>
            <p:sp>
              <p:nvSpPr>
                <p:cNvPr id="30" name="矩形 29">
                  <a:extLst>
                    <a:ext uri="{FF2B5EF4-FFF2-40B4-BE49-F238E27FC236}">
                      <a16:creationId xmlns:a16="http://schemas.microsoft.com/office/drawing/2014/main" id="{D420B7EF-7163-5367-4E54-8ECB2C7D099B}"/>
                    </a:ext>
                  </a:extLst>
                </p:cNvPr>
                <p:cNvSpPr/>
                <p:nvPr/>
              </p:nvSpPr>
              <p:spPr>
                <a:xfrm>
                  <a:off x="1233751" y="2941087"/>
                  <a:ext cx="1206220" cy="569012"/>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schemeClr val="bg1"/>
                      </a:solidFill>
                      <a:latin typeface="迷你简菱心" panose="02010609000101010101" pitchFamily="49" charset="-122"/>
                      <a:ea typeface="迷你简菱心" panose="02010609000101010101" pitchFamily="49" charset="-122"/>
                    </a:rPr>
                    <a:t>Architecture and Database Design</a:t>
                  </a:r>
                </a:p>
              </p:txBody>
            </p:sp>
            <p:sp>
              <p:nvSpPr>
                <p:cNvPr id="31" name="矩形 30">
                  <a:extLst>
                    <a:ext uri="{FF2B5EF4-FFF2-40B4-BE49-F238E27FC236}">
                      <a16:creationId xmlns:a16="http://schemas.microsoft.com/office/drawing/2014/main" id="{A368B486-D4D6-45AA-6DDA-307D25F2176F}"/>
                    </a:ext>
                  </a:extLst>
                </p:cNvPr>
                <p:cNvSpPr/>
                <p:nvPr/>
              </p:nvSpPr>
              <p:spPr>
                <a:xfrm>
                  <a:off x="1233751" y="3510099"/>
                  <a:ext cx="1206220" cy="97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dirty="0">
                      <a:solidFill>
                        <a:schemeClr val="tx1"/>
                      </a:solidFill>
                    </a:rPr>
                    <a:t>The</a:t>
                  </a:r>
                  <a:r>
                    <a:rPr lang="zh-CN" altLang="en-US" sz="1600" dirty="0">
                      <a:solidFill>
                        <a:schemeClr val="tx1"/>
                      </a:solidFill>
                    </a:rPr>
                    <a:t> </a:t>
                  </a:r>
                  <a:r>
                    <a:rPr lang="en-US" altLang="zh-CN" sz="1600" dirty="0">
                      <a:solidFill>
                        <a:schemeClr val="tx1"/>
                      </a:solidFill>
                    </a:rPr>
                    <a:t>project </a:t>
                  </a:r>
                  <a:r>
                    <a:rPr lang="en-US" altLang="zh-CN" sz="1600" dirty="0" err="1">
                      <a:solidFill>
                        <a:schemeClr val="tx1"/>
                      </a:solidFill>
                    </a:rPr>
                    <a:t>architechture</a:t>
                  </a:r>
                  <a:r>
                    <a:rPr lang="en-US" altLang="zh-CN" sz="1600" dirty="0">
                      <a:solidFill>
                        <a:schemeClr val="tx1"/>
                      </a:solidFill>
                    </a:rPr>
                    <a:t> and database design include the project </a:t>
                  </a:r>
                  <a:r>
                    <a:rPr lang="en-US" altLang="zh-CN" sz="1600" dirty="0" err="1">
                      <a:solidFill>
                        <a:schemeClr val="tx1"/>
                      </a:solidFill>
                    </a:rPr>
                    <a:t>architechture</a:t>
                  </a:r>
                  <a:r>
                    <a:rPr lang="en-US" altLang="zh-CN" sz="1600" dirty="0">
                      <a:solidFill>
                        <a:schemeClr val="tx1"/>
                      </a:solidFill>
                    </a:rPr>
                    <a:t> diagram and class diagram design</a:t>
                  </a:r>
                  <a:endParaRPr lang="zh-CN" altLang="en-US" sz="1600" dirty="0">
                    <a:solidFill>
                      <a:schemeClr val="tx1"/>
                    </a:solidFill>
                  </a:endParaRPr>
                </a:p>
              </p:txBody>
            </p:sp>
            <p:sp>
              <p:nvSpPr>
                <p:cNvPr id="32" name="等腰三角形 31">
                  <a:extLst>
                    <a:ext uri="{FF2B5EF4-FFF2-40B4-BE49-F238E27FC236}">
                      <a16:creationId xmlns:a16="http://schemas.microsoft.com/office/drawing/2014/main" id="{F769EDEC-5BC1-4FA5-2EFD-830BB7E2D356}"/>
                    </a:ext>
                  </a:extLst>
                </p:cNvPr>
                <p:cNvSpPr/>
                <p:nvPr/>
              </p:nvSpPr>
              <p:spPr>
                <a:xfrm>
                  <a:off x="1734503" y="2820025"/>
                  <a:ext cx="204716" cy="176480"/>
                </a:xfrm>
                <a:prstGeom prst="triangle">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6F834736-F345-4F50-36CE-93E920EC3CF8}"/>
                  </a:ext>
                </a:extLst>
              </p:cNvPr>
              <p:cNvSpPr/>
              <p:nvPr/>
            </p:nvSpPr>
            <p:spPr>
              <a:xfrm>
                <a:off x="3059182" y="3515020"/>
                <a:ext cx="1206220" cy="266486"/>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6" name="Freeform 144">
              <a:extLst>
                <a:ext uri="{FF2B5EF4-FFF2-40B4-BE49-F238E27FC236}">
                  <a16:creationId xmlns:a16="http://schemas.microsoft.com/office/drawing/2014/main" id="{4D534B5F-726C-E27F-A32F-37AFEC703E1E}"/>
                </a:ext>
              </a:extLst>
            </p:cNvPr>
            <p:cNvSpPr>
              <a:spLocks noEditPoints="1"/>
            </p:cNvSpPr>
            <p:nvPr/>
          </p:nvSpPr>
          <p:spPr bwMode="auto">
            <a:xfrm>
              <a:off x="4466879" y="4029592"/>
              <a:ext cx="170909" cy="275878"/>
            </a:xfrm>
            <a:custGeom>
              <a:avLst/>
              <a:gdLst>
                <a:gd name="T0" fmla="*/ 19 w 59"/>
                <a:gd name="T1" fmla="*/ 6 h 95"/>
                <a:gd name="T2" fmla="*/ 40 w 59"/>
                <a:gd name="T3" fmla="*/ 0 h 95"/>
                <a:gd name="T4" fmla="*/ 45 w 59"/>
                <a:gd name="T5" fmla="*/ 6 h 95"/>
                <a:gd name="T6" fmla="*/ 59 w 59"/>
                <a:gd name="T7" fmla="*/ 19 h 95"/>
                <a:gd name="T8" fmla="*/ 55 w 59"/>
                <a:gd name="T9" fmla="*/ 91 h 95"/>
                <a:gd name="T10" fmla="*/ 45 w 59"/>
                <a:gd name="T11" fmla="*/ 95 h 95"/>
                <a:gd name="T12" fmla="*/ 4 w 59"/>
                <a:gd name="T13" fmla="*/ 91 h 95"/>
                <a:gd name="T14" fmla="*/ 0 w 59"/>
                <a:gd name="T15" fmla="*/ 19 h 95"/>
                <a:gd name="T16" fmla="*/ 4 w 59"/>
                <a:gd name="T17" fmla="*/ 10 h 95"/>
                <a:gd name="T18" fmla="*/ 14 w 59"/>
                <a:gd name="T19" fmla="*/ 6 h 95"/>
                <a:gd name="T20" fmla="*/ 19 w 59"/>
                <a:gd name="T21" fmla="*/ 28 h 95"/>
                <a:gd name="T22" fmla="*/ 27 w 59"/>
                <a:gd name="T23" fmla="*/ 36 h 95"/>
                <a:gd name="T24" fmla="*/ 31 w 59"/>
                <a:gd name="T25" fmla="*/ 28 h 95"/>
                <a:gd name="T26" fmla="*/ 39 w 59"/>
                <a:gd name="T27" fmla="*/ 23 h 95"/>
                <a:gd name="T28" fmla="*/ 31 w 59"/>
                <a:gd name="T29" fmla="*/ 15 h 95"/>
                <a:gd name="T30" fmla="*/ 27 w 59"/>
                <a:gd name="T31" fmla="*/ 23 h 95"/>
                <a:gd name="T32" fmla="*/ 13 w 59"/>
                <a:gd name="T33" fmla="*/ 38 h 95"/>
                <a:gd name="T34" fmla="*/ 45 w 59"/>
                <a:gd name="T35" fmla="*/ 44 h 95"/>
                <a:gd name="T36" fmla="*/ 13 w 59"/>
                <a:gd name="T37" fmla="*/ 38 h 95"/>
                <a:gd name="T38" fmla="*/ 13 w 59"/>
                <a:gd name="T39" fmla="*/ 53 h 95"/>
                <a:gd name="T40" fmla="*/ 45 w 59"/>
                <a:gd name="T41" fmla="*/ 46 h 95"/>
                <a:gd name="T42" fmla="*/ 13 w 59"/>
                <a:gd name="T43" fmla="*/ 55 h 95"/>
                <a:gd name="T44" fmla="*/ 45 w 59"/>
                <a:gd name="T45" fmla="*/ 62 h 95"/>
                <a:gd name="T46" fmla="*/ 13 w 59"/>
                <a:gd name="T47" fmla="*/ 55 h 95"/>
                <a:gd name="T48" fmla="*/ 13 w 59"/>
                <a:gd name="T49" fmla="*/ 71 h 95"/>
                <a:gd name="T50" fmla="*/ 45 w 59"/>
                <a:gd name="T51" fmla="*/ 65 h 95"/>
                <a:gd name="T52" fmla="*/ 13 w 59"/>
                <a:gd name="T53" fmla="*/ 74 h 95"/>
                <a:gd name="T54" fmla="*/ 45 w 59"/>
                <a:gd name="T55" fmla="*/ 80 h 95"/>
                <a:gd name="T56" fmla="*/ 13 w 59"/>
                <a:gd name="T57" fmla="*/ 74 h 95"/>
                <a:gd name="T58" fmla="*/ 14 w 59"/>
                <a:gd name="T59" fmla="*/ 14 h 95"/>
                <a:gd name="T60" fmla="*/ 10 w 59"/>
                <a:gd name="T61" fmla="*/ 15 h 95"/>
                <a:gd name="T62" fmla="*/ 8 w 59"/>
                <a:gd name="T63" fmla="*/ 81 h 95"/>
                <a:gd name="T64" fmla="*/ 14 w 59"/>
                <a:gd name="T65" fmla="*/ 87 h 95"/>
                <a:gd name="T66" fmla="*/ 49 w 59"/>
                <a:gd name="T67" fmla="*/ 85 h 95"/>
                <a:gd name="T68" fmla="*/ 51 w 59"/>
                <a:gd name="T69" fmla="*/ 19 h 95"/>
                <a:gd name="T70" fmla="*/ 45 w 59"/>
                <a:gd name="T7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95">
                  <a:moveTo>
                    <a:pt x="14" y="6"/>
                  </a:moveTo>
                  <a:cubicBezTo>
                    <a:pt x="19" y="6"/>
                    <a:pt x="19" y="6"/>
                    <a:pt x="19" y="6"/>
                  </a:cubicBezTo>
                  <a:cubicBezTo>
                    <a:pt x="19" y="0"/>
                    <a:pt x="19" y="0"/>
                    <a:pt x="19" y="0"/>
                  </a:cubicBezTo>
                  <a:cubicBezTo>
                    <a:pt x="40" y="0"/>
                    <a:pt x="40" y="0"/>
                    <a:pt x="40" y="0"/>
                  </a:cubicBezTo>
                  <a:cubicBezTo>
                    <a:pt x="40" y="6"/>
                    <a:pt x="40" y="6"/>
                    <a:pt x="40" y="6"/>
                  </a:cubicBezTo>
                  <a:cubicBezTo>
                    <a:pt x="45" y="6"/>
                    <a:pt x="45" y="6"/>
                    <a:pt x="45" y="6"/>
                  </a:cubicBezTo>
                  <a:cubicBezTo>
                    <a:pt x="49" y="6"/>
                    <a:pt x="52" y="7"/>
                    <a:pt x="55" y="10"/>
                  </a:cubicBezTo>
                  <a:cubicBezTo>
                    <a:pt x="57" y="12"/>
                    <a:pt x="59" y="15"/>
                    <a:pt x="59" y="19"/>
                  </a:cubicBezTo>
                  <a:cubicBezTo>
                    <a:pt x="59" y="81"/>
                    <a:pt x="59" y="81"/>
                    <a:pt x="59" y="81"/>
                  </a:cubicBezTo>
                  <a:cubicBezTo>
                    <a:pt x="59" y="85"/>
                    <a:pt x="57" y="88"/>
                    <a:pt x="55" y="91"/>
                  </a:cubicBezTo>
                  <a:cubicBezTo>
                    <a:pt x="55" y="91"/>
                    <a:pt x="55" y="91"/>
                    <a:pt x="55" y="91"/>
                  </a:cubicBezTo>
                  <a:cubicBezTo>
                    <a:pt x="52" y="93"/>
                    <a:pt x="49" y="95"/>
                    <a:pt x="45" y="95"/>
                  </a:cubicBezTo>
                  <a:cubicBezTo>
                    <a:pt x="14" y="95"/>
                    <a:pt x="14" y="95"/>
                    <a:pt x="14" y="95"/>
                  </a:cubicBezTo>
                  <a:cubicBezTo>
                    <a:pt x="10" y="95"/>
                    <a:pt x="7" y="93"/>
                    <a:pt x="4" y="91"/>
                  </a:cubicBezTo>
                  <a:cubicBezTo>
                    <a:pt x="2" y="88"/>
                    <a:pt x="0" y="85"/>
                    <a:pt x="0" y="81"/>
                  </a:cubicBezTo>
                  <a:cubicBezTo>
                    <a:pt x="0" y="19"/>
                    <a:pt x="0" y="19"/>
                    <a:pt x="0" y="19"/>
                  </a:cubicBezTo>
                  <a:cubicBezTo>
                    <a:pt x="0" y="15"/>
                    <a:pt x="2" y="12"/>
                    <a:pt x="4" y="10"/>
                  </a:cubicBezTo>
                  <a:cubicBezTo>
                    <a:pt x="4" y="10"/>
                    <a:pt x="4" y="10"/>
                    <a:pt x="4" y="10"/>
                  </a:cubicBezTo>
                  <a:cubicBezTo>
                    <a:pt x="4" y="10"/>
                    <a:pt x="4" y="10"/>
                    <a:pt x="4" y="10"/>
                  </a:cubicBezTo>
                  <a:cubicBezTo>
                    <a:pt x="7" y="7"/>
                    <a:pt x="10" y="6"/>
                    <a:pt x="14" y="6"/>
                  </a:cubicBezTo>
                  <a:close/>
                  <a:moveTo>
                    <a:pt x="19" y="23"/>
                  </a:moveTo>
                  <a:cubicBezTo>
                    <a:pt x="19" y="28"/>
                    <a:pt x="19" y="28"/>
                    <a:pt x="19" y="28"/>
                  </a:cubicBezTo>
                  <a:cubicBezTo>
                    <a:pt x="27" y="28"/>
                    <a:pt x="27" y="28"/>
                    <a:pt x="27" y="28"/>
                  </a:cubicBezTo>
                  <a:cubicBezTo>
                    <a:pt x="27" y="36"/>
                    <a:pt x="27" y="36"/>
                    <a:pt x="27" y="36"/>
                  </a:cubicBezTo>
                  <a:cubicBezTo>
                    <a:pt x="31" y="36"/>
                    <a:pt x="31" y="36"/>
                    <a:pt x="31" y="36"/>
                  </a:cubicBezTo>
                  <a:cubicBezTo>
                    <a:pt x="31" y="28"/>
                    <a:pt x="31" y="28"/>
                    <a:pt x="31" y="28"/>
                  </a:cubicBezTo>
                  <a:cubicBezTo>
                    <a:pt x="39" y="28"/>
                    <a:pt x="39" y="28"/>
                    <a:pt x="39" y="28"/>
                  </a:cubicBezTo>
                  <a:cubicBezTo>
                    <a:pt x="39" y="23"/>
                    <a:pt x="39" y="23"/>
                    <a:pt x="39" y="23"/>
                  </a:cubicBezTo>
                  <a:cubicBezTo>
                    <a:pt x="31" y="23"/>
                    <a:pt x="31" y="23"/>
                    <a:pt x="31" y="23"/>
                  </a:cubicBezTo>
                  <a:cubicBezTo>
                    <a:pt x="31" y="15"/>
                    <a:pt x="31" y="15"/>
                    <a:pt x="31" y="15"/>
                  </a:cubicBezTo>
                  <a:cubicBezTo>
                    <a:pt x="27" y="15"/>
                    <a:pt x="27" y="15"/>
                    <a:pt x="27" y="15"/>
                  </a:cubicBezTo>
                  <a:cubicBezTo>
                    <a:pt x="27" y="23"/>
                    <a:pt x="27" y="23"/>
                    <a:pt x="27" y="23"/>
                  </a:cubicBezTo>
                  <a:cubicBezTo>
                    <a:pt x="19" y="23"/>
                    <a:pt x="19" y="23"/>
                    <a:pt x="19" y="23"/>
                  </a:cubicBezTo>
                  <a:close/>
                  <a:moveTo>
                    <a:pt x="13" y="38"/>
                  </a:moveTo>
                  <a:cubicBezTo>
                    <a:pt x="13" y="44"/>
                    <a:pt x="13" y="44"/>
                    <a:pt x="13" y="44"/>
                  </a:cubicBezTo>
                  <a:cubicBezTo>
                    <a:pt x="45" y="44"/>
                    <a:pt x="45" y="44"/>
                    <a:pt x="45" y="44"/>
                  </a:cubicBezTo>
                  <a:cubicBezTo>
                    <a:pt x="45" y="38"/>
                    <a:pt x="45" y="38"/>
                    <a:pt x="45" y="38"/>
                  </a:cubicBezTo>
                  <a:cubicBezTo>
                    <a:pt x="13" y="38"/>
                    <a:pt x="13" y="38"/>
                    <a:pt x="13" y="38"/>
                  </a:cubicBezTo>
                  <a:close/>
                  <a:moveTo>
                    <a:pt x="13" y="46"/>
                  </a:moveTo>
                  <a:cubicBezTo>
                    <a:pt x="13" y="53"/>
                    <a:pt x="13" y="53"/>
                    <a:pt x="13" y="53"/>
                  </a:cubicBezTo>
                  <a:cubicBezTo>
                    <a:pt x="45" y="53"/>
                    <a:pt x="45" y="53"/>
                    <a:pt x="45" y="53"/>
                  </a:cubicBezTo>
                  <a:cubicBezTo>
                    <a:pt x="45" y="46"/>
                    <a:pt x="45" y="46"/>
                    <a:pt x="45" y="46"/>
                  </a:cubicBezTo>
                  <a:cubicBezTo>
                    <a:pt x="13" y="46"/>
                    <a:pt x="13" y="46"/>
                    <a:pt x="13" y="46"/>
                  </a:cubicBezTo>
                  <a:close/>
                  <a:moveTo>
                    <a:pt x="13" y="55"/>
                  </a:moveTo>
                  <a:cubicBezTo>
                    <a:pt x="13" y="62"/>
                    <a:pt x="13" y="62"/>
                    <a:pt x="13" y="62"/>
                  </a:cubicBezTo>
                  <a:cubicBezTo>
                    <a:pt x="45" y="62"/>
                    <a:pt x="45" y="62"/>
                    <a:pt x="45" y="62"/>
                  </a:cubicBezTo>
                  <a:cubicBezTo>
                    <a:pt x="45" y="55"/>
                    <a:pt x="45" y="55"/>
                    <a:pt x="45" y="55"/>
                  </a:cubicBezTo>
                  <a:cubicBezTo>
                    <a:pt x="13" y="55"/>
                    <a:pt x="13" y="55"/>
                    <a:pt x="13" y="55"/>
                  </a:cubicBezTo>
                  <a:close/>
                  <a:moveTo>
                    <a:pt x="13" y="65"/>
                  </a:moveTo>
                  <a:cubicBezTo>
                    <a:pt x="13" y="71"/>
                    <a:pt x="13" y="71"/>
                    <a:pt x="13" y="71"/>
                  </a:cubicBezTo>
                  <a:cubicBezTo>
                    <a:pt x="45" y="71"/>
                    <a:pt x="45" y="71"/>
                    <a:pt x="45" y="71"/>
                  </a:cubicBezTo>
                  <a:cubicBezTo>
                    <a:pt x="45" y="65"/>
                    <a:pt x="45" y="65"/>
                    <a:pt x="45" y="65"/>
                  </a:cubicBezTo>
                  <a:cubicBezTo>
                    <a:pt x="13" y="65"/>
                    <a:pt x="13" y="65"/>
                    <a:pt x="13" y="65"/>
                  </a:cubicBezTo>
                  <a:close/>
                  <a:moveTo>
                    <a:pt x="13" y="74"/>
                  </a:moveTo>
                  <a:cubicBezTo>
                    <a:pt x="13" y="80"/>
                    <a:pt x="13" y="80"/>
                    <a:pt x="13" y="80"/>
                  </a:cubicBezTo>
                  <a:cubicBezTo>
                    <a:pt x="45" y="80"/>
                    <a:pt x="45" y="80"/>
                    <a:pt x="45" y="80"/>
                  </a:cubicBezTo>
                  <a:cubicBezTo>
                    <a:pt x="45" y="74"/>
                    <a:pt x="45" y="74"/>
                    <a:pt x="45" y="74"/>
                  </a:cubicBezTo>
                  <a:cubicBezTo>
                    <a:pt x="13" y="74"/>
                    <a:pt x="13" y="74"/>
                    <a:pt x="13" y="74"/>
                  </a:cubicBezTo>
                  <a:close/>
                  <a:moveTo>
                    <a:pt x="45" y="14"/>
                  </a:moveTo>
                  <a:cubicBezTo>
                    <a:pt x="14" y="14"/>
                    <a:pt x="14" y="14"/>
                    <a:pt x="14" y="14"/>
                  </a:cubicBezTo>
                  <a:cubicBezTo>
                    <a:pt x="12" y="14"/>
                    <a:pt x="11" y="14"/>
                    <a:pt x="10" y="15"/>
                  </a:cubicBezTo>
                  <a:cubicBezTo>
                    <a:pt x="10" y="15"/>
                    <a:pt x="10" y="15"/>
                    <a:pt x="10" y="15"/>
                  </a:cubicBezTo>
                  <a:cubicBezTo>
                    <a:pt x="9" y="16"/>
                    <a:pt x="8" y="18"/>
                    <a:pt x="8" y="19"/>
                  </a:cubicBezTo>
                  <a:cubicBezTo>
                    <a:pt x="8" y="81"/>
                    <a:pt x="8" y="81"/>
                    <a:pt x="8" y="81"/>
                  </a:cubicBezTo>
                  <a:cubicBezTo>
                    <a:pt x="8" y="83"/>
                    <a:pt x="9" y="84"/>
                    <a:pt x="10" y="85"/>
                  </a:cubicBezTo>
                  <a:cubicBezTo>
                    <a:pt x="11" y="86"/>
                    <a:pt x="12" y="87"/>
                    <a:pt x="14" y="87"/>
                  </a:cubicBezTo>
                  <a:cubicBezTo>
                    <a:pt x="45" y="87"/>
                    <a:pt x="45" y="87"/>
                    <a:pt x="45" y="87"/>
                  </a:cubicBezTo>
                  <a:cubicBezTo>
                    <a:pt x="47" y="87"/>
                    <a:pt x="48" y="86"/>
                    <a:pt x="49" y="85"/>
                  </a:cubicBezTo>
                  <a:cubicBezTo>
                    <a:pt x="50" y="84"/>
                    <a:pt x="51" y="83"/>
                    <a:pt x="51" y="81"/>
                  </a:cubicBezTo>
                  <a:cubicBezTo>
                    <a:pt x="51" y="19"/>
                    <a:pt x="51" y="19"/>
                    <a:pt x="51" y="19"/>
                  </a:cubicBezTo>
                  <a:cubicBezTo>
                    <a:pt x="51" y="18"/>
                    <a:pt x="50" y="16"/>
                    <a:pt x="49" y="15"/>
                  </a:cubicBezTo>
                  <a:cubicBezTo>
                    <a:pt x="48" y="14"/>
                    <a:pt x="47" y="14"/>
                    <a:pt x="45" y="14"/>
                  </a:cubicBezTo>
                  <a:close/>
                </a:path>
              </a:pathLst>
            </a:custGeom>
            <a:solidFill>
              <a:schemeClr val="bg1"/>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D2681C5E-62DE-FE53-E35B-7656A30FE305}"/>
              </a:ext>
            </a:extLst>
          </p:cNvPr>
          <p:cNvGrpSpPr/>
          <p:nvPr/>
        </p:nvGrpSpPr>
        <p:grpSpPr>
          <a:xfrm>
            <a:off x="7923012" y="1916832"/>
            <a:ext cx="3385845" cy="3719423"/>
            <a:chOff x="5921048" y="1563638"/>
            <a:chExt cx="2539384" cy="2789567"/>
          </a:xfrm>
        </p:grpSpPr>
        <p:grpSp>
          <p:nvGrpSpPr>
            <p:cNvPr id="34" name="组合 33">
              <a:extLst>
                <a:ext uri="{FF2B5EF4-FFF2-40B4-BE49-F238E27FC236}">
                  <a16:creationId xmlns:a16="http://schemas.microsoft.com/office/drawing/2014/main" id="{CB422748-C2B3-BFA9-7330-6F25206806D5}"/>
                </a:ext>
              </a:extLst>
            </p:cNvPr>
            <p:cNvGrpSpPr/>
            <p:nvPr/>
          </p:nvGrpSpPr>
          <p:grpSpPr>
            <a:xfrm>
              <a:off x="5921048" y="1563638"/>
              <a:ext cx="2539384" cy="2789567"/>
              <a:chOff x="3059182" y="1779662"/>
              <a:chExt cx="1206870" cy="2001844"/>
            </a:xfrm>
          </p:grpSpPr>
          <p:sp>
            <p:nvSpPr>
              <p:cNvPr id="36" name="矩形 35">
                <a:extLst>
                  <a:ext uri="{FF2B5EF4-FFF2-40B4-BE49-F238E27FC236}">
                    <a16:creationId xmlns:a16="http://schemas.microsoft.com/office/drawing/2014/main" id="{F930ABED-5651-A607-1145-FD77E55C51A8}"/>
                  </a:ext>
                </a:extLst>
              </p:cNvPr>
              <p:cNvSpPr/>
              <p:nvPr/>
            </p:nvSpPr>
            <p:spPr>
              <a:xfrm>
                <a:off x="3059832" y="1779662"/>
                <a:ext cx="1206220" cy="2664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C683A298-A987-A430-16F4-86B12070F0EA}"/>
                  </a:ext>
                </a:extLst>
              </p:cNvPr>
              <p:cNvGrpSpPr/>
              <p:nvPr/>
            </p:nvGrpSpPr>
            <p:grpSpPr>
              <a:xfrm>
                <a:off x="3059832" y="1860369"/>
                <a:ext cx="1206220" cy="1662943"/>
                <a:chOff x="1233751" y="2820025"/>
                <a:chExt cx="1206220" cy="1662943"/>
              </a:xfrm>
            </p:grpSpPr>
            <p:sp>
              <p:nvSpPr>
                <p:cNvPr id="39" name="矩形 38">
                  <a:extLst>
                    <a:ext uri="{FF2B5EF4-FFF2-40B4-BE49-F238E27FC236}">
                      <a16:creationId xmlns:a16="http://schemas.microsoft.com/office/drawing/2014/main" id="{405E4DBA-1FEF-31AB-53E8-BACCA0066F34}"/>
                    </a:ext>
                  </a:extLst>
                </p:cNvPr>
                <p:cNvSpPr/>
                <p:nvPr/>
              </p:nvSpPr>
              <p:spPr>
                <a:xfrm>
                  <a:off x="1233751" y="2941087"/>
                  <a:ext cx="1206220" cy="569012"/>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kern="100" dirty="0">
                      <a:effectLst/>
                    </a:rPr>
                    <a:t>Backend Development</a:t>
                  </a:r>
                  <a:endParaRPr lang="en-US" altLang="zh-CN" sz="2400" dirty="0">
                    <a:solidFill>
                      <a:schemeClr val="bg1"/>
                    </a:solidFill>
                    <a:latin typeface="迷你简菱心" panose="02010609000101010101" pitchFamily="49" charset="-122"/>
                    <a:ea typeface="迷你简菱心" panose="02010609000101010101" pitchFamily="49" charset="-122"/>
                  </a:endParaRPr>
                </a:p>
              </p:txBody>
            </p:sp>
            <p:sp>
              <p:nvSpPr>
                <p:cNvPr id="40" name="矩形 39">
                  <a:extLst>
                    <a:ext uri="{FF2B5EF4-FFF2-40B4-BE49-F238E27FC236}">
                      <a16:creationId xmlns:a16="http://schemas.microsoft.com/office/drawing/2014/main" id="{42B5D847-61EB-9EEB-C8C3-A74D1F5F5CF8}"/>
                    </a:ext>
                  </a:extLst>
                </p:cNvPr>
                <p:cNvSpPr/>
                <p:nvPr/>
              </p:nvSpPr>
              <p:spPr>
                <a:xfrm>
                  <a:off x="1233751" y="3510099"/>
                  <a:ext cx="1206220" cy="97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41" name="等腰三角形 40">
                  <a:extLst>
                    <a:ext uri="{FF2B5EF4-FFF2-40B4-BE49-F238E27FC236}">
                      <a16:creationId xmlns:a16="http://schemas.microsoft.com/office/drawing/2014/main" id="{0E746A9A-03C6-E0CC-6CF3-9E7B46D56926}"/>
                    </a:ext>
                  </a:extLst>
                </p:cNvPr>
                <p:cNvSpPr/>
                <p:nvPr/>
              </p:nvSpPr>
              <p:spPr>
                <a:xfrm>
                  <a:off x="1734503" y="2820025"/>
                  <a:ext cx="204716" cy="176480"/>
                </a:xfrm>
                <a:prstGeom prst="triangle">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8" name="矩形 37">
                <a:extLst>
                  <a:ext uri="{FF2B5EF4-FFF2-40B4-BE49-F238E27FC236}">
                    <a16:creationId xmlns:a16="http://schemas.microsoft.com/office/drawing/2014/main" id="{E787D800-7289-724B-D098-F1D12BC3ABC2}"/>
                  </a:ext>
                </a:extLst>
              </p:cNvPr>
              <p:cNvSpPr/>
              <p:nvPr/>
            </p:nvSpPr>
            <p:spPr>
              <a:xfrm>
                <a:off x="3059182" y="3515020"/>
                <a:ext cx="1206220" cy="266486"/>
              </a:xfrm>
              <a:prstGeom prst="rect">
                <a:avLst/>
              </a:prstGeom>
              <a:solidFill>
                <a:srgbClr val="0B5AA8"/>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5" name="Freeform 166">
              <a:extLst>
                <a:ext uri="{FF2B5EF4-FFF2-40B4-BE49-F238E27FC236}">
                  <a16:creationId xmlns:a16="http://schemas.microsoft.com/office/drawing/2014/main" id="{79EE12EE-C5AC-1E66-9CAB-083995E84DCD}"/>
                </a:ext>
              </a:extLst>
            </p:cNvPr>
            <p:cNvSpPr>
              <a:spLocks noEditPoints="1"/>
            </p:cNvSpPr>
            <p:nvPr/>
          </p:nvSpPr>
          <p:spPr bwMode="auto">
            <a:xfrm>
              <a:off x="7079727" y="3995206"/>
              <a:ext cx="223394" cy="328362"/>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algn="ctr"/>
              <a:endParaRPr lang="zh-CN" altLang="en-US" sz="24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ADD4EB7B-3131-D7E0-729D-051AD71BFBE8}"/>
              </a:ext>
            </a:extLst>
          </p:cNvPr>
          <p:cNvGrpSpPr/>
          <p:nvPr/>
        </p:nvGrpSpPr>
        <p:grpSpPr>
          <a:xfrm>
            <a:off x="9218934" y="274638"/>
            <a:ext cx="2545960" cy="731019"/>
            <a:chOff x="9488724" y="3354030"/>
            <a:chExt cx="2545960" cy="731019"/>
          </a:xfrm>
        </p:grpSpPr>
        <p:pic>
          <p:nvPicPr>
            <p:cNvPr id="43" name="图片 42">
              <a:extLst>
                <a:ext uri="{FF2B5EF4-FFF2-40B4-BE49-F238E27FC236}">
                  <a16:creationId xmlns:a16="http://schemas.microsoft.com/office/drawing/2014/main" id="{D65BDCF1-9AEB-8544-2A3B-E6D9778F6AF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44" name="图片 43">
              <a:extLst>
                <a:ext uri="{FF2B5EF4-FFF2-40B4-BE49-F238E27FC236}">
                  <a16:creationId xmlns:a16="http://schemas.microsoft.com/office/drawing/2014/main" id="{C4FB9BA2-C619-146E-C78D-20A1D2D3162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45" name="文本框 44">
              <a:extLst>
                <a:ext uri="{FF2B5EF4-FFF2-40B4-BE49-F238E27FC236}">
                  <a16:creationId xmlns:a16="http://schemas.microsoft.com/office/drawing/2014/main" id="{BB83B219-AC29-5499-CA55-4051D762F408}"/>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13" name="Rectangle 4">
            <a:extLst>
              <a:ext uri="{FF2B5EF4-FFF2-40B4-BE49-F238E27FC236}">
                <a16:creationId xmlns:a16="http://schemas.microsoft.com/office/drawing/2014/main" id="{25258810-DFD6-DD94-4D17-D1BF1DCBD86A}"/>
              </a:ext>
            </a:extLst>
          </p:cNvPr>
          <p:cNvSpPr>
            <a:spLocks noChangeArrowheads="1"/>
          </p:cNvSpPr>
          <p:nvPr/>
        </p:nvSpPr>
        <p:spPr bwMode="auto">
          <a:xfrm>
            <a:off x="8056635" y="3542426"/>
            <a:ext cx="305617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zh-CN" sz="1600" dirty="0"/>
              <a:t>The backend development of the project includes model deployment and training, backend code implementation, and API documentation preparation.</a:t>
            </a:r>
          </a:p>
        </p:txBody>
      </p:sp>
    </p:spTree>
    <p:extLst>
      <p:ext uri="{BB962C8B-B14F-4D97-AF65-F5344CB8AC3E}">
        <p14:creationId xmlns:p14="http://schemas.microsoft.com/office/powerpoint/2010/main" val="14591268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9EB7A-BB01-FC87-996E-578375CB78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6B020F-5BF6-4107-2142-A755D4107F5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6F61085-5A05-C4C8-B48F-CDD2780A93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 y="0"/>
            <a:ext cx="12191999" cy="6858000"/>
          </a:xfrm>
        </p:spPr>
      </p:pic>
      <p:sp>
        <p:nvSpPr>
          <p:cNvPr id="7" name="矩形 6">
            <a:extLst>
              <a:ext uri="{FF2B5EF4-FFF2-40B4-BE49-F238E27FC236}">
                <a16:creationId xmlns:a16="http://schemas.microsoft.com/office/drawing/2014/main" id="{4AAAAD58-A184-D58D-004F-BC37D02C8718}"/>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B50B6D3C-558A-77AA-6762-3B7987A6B8EC}"/>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118CF048-BA1D-0519-D900-B12B55CB1C28}"/>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9DE18BAA-F524-1256-5145-0ECF14B344B6}"/>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ED99C201-F1B0-122C-8B8B-4B0102FDD822}"/>
              </a:ext>
            </a:extLst>
          </p:cNvPr>
          <p:cNvSpPr txBox="1">
            <a:spLocks/>
          </p:cNvSpPr>
          <p:nvPr/>
        </p:nvSpPr>
        <p:spPr>
          <a:xfrm>
            <a:off x="1935444" y="389135"/>
            <a:ext cx="8978897"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Requirement</a:t>
            </a:r>
            <a:r>
              <a:rPr lang="zh-CN" altLang="en-US" sz="3200" b="1" spc="600" dirty="0">
                <a:solidFill>
                  <a:srgbClr val="0B5AA8"/>
                </a:solidFill>
                <a:latin typeface="迷你简菱心" panose="02010609000101010101" pitchFamily="49" charset="-122"/>
                <a:ea typeface="迷你简菱心" panose="02010609000101010101" pitchFamily="49" charset="-122"/>
              </a:rPr>
              <a:t> </a:t>
            </a:r>
            <a:r>
              <a:rPr lang="en-US" altLang="zh-CN" sz="3200" b="1" spc="600" dirty="0">
                <a:solidFill>
                  <a:srgbClr val="0B5AA8"/>
                </a:solidFill>
                <a:latin typeface="迷你简菱心" panose="02010609000101010101" pitchFamily="49" charset="-122"/>
                <a:ea typeface="迷你简菱心" panose="02010609000101010101" pitchFamily="49" charset="-122"/>
              </a:rPr>
              <a:t>Collection</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CBE870DB-8FD6-7169-D645-BAAA3B8414A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A6E627BA-1D0F-3109-9B99-06543B20A7CD}"/>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F9333202-7A79-ED0C-8A83-CE190EB48E7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DA14D948-F9AE-D822-3F88-670F8F7420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855B1A2D-2582-F029-EB83-A5F476AF1C4C}"/>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4" name="图片 3">
            <a:extLst>
              <a:ext uri="{FF2B5EF4-FFF2-40B4-BE49-F238E27FC236}">
                <a16:creationId xmlns:a16="http://schemas.microsoft.com/office/drawing/2014/main" id="{50E77220-38DB-C404-76C5-F0728E451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3725" y="1463309"/>
            <a:ext cx="5341650" cy="2150357"/>
          </a:xfrm>
          <a:prstGeom prst="rect">
            <a:avLst/>
          </a:prstGeom>
        </p:spPr>
      </p:pic>
      <p:sp>
        <p:nvSpPr>
          <p:cNvPr id="6" name="文本框 5">
            <a:extLst>
              <a:ext uri="{FF2B5EF4-FFF2-40B4-BE49-F238E27FC236}">
                <a16:creationId xmlns:a16="http://schemas.microsoft.com/office/drawing/2014/main" id="{EC15F40B-AD71-98BA-1278-FAEDB67BF268}"/>
              </a:ext>
            </a:extLst>
          </p:cNvPr>
          <p:cNvSpPr txBox="1"/>
          <p:nvPr/>
        </p:nvSpPr>
        <p:spPr>
          <a:xfrm>
            <a:off x="7752184" y="3431449"/>
            <a:ext cx="2102024" cy="369332"/>
          </a:xfrm>
          <a:prstGeom prst="rect">
            <a:avLst/>
          </a:prstGeom>
          <a:noFill/>
        </p:spPr>
        <p:txBody>
          <a:bodyPr wrap="square" rtlCol="0">
            <a:spAutoFit/>
          </a:bodyPr>
          <a:lstStyle/>
          <a:p>
            <a:r>
              <a:rPr lang="en-US" altLang="zh-CN" dirty="0"/>
              <a:t>Use Case Diagram</a:t>
            </a:r>
            <a:endParaRPr lang="zh-CN" altLang="en-US" dirty="0"/>
          </a:p>
        </p:txBody>
      </p:sp>
      <p:pic>
        <p:nvPicPr>
          <p:cNvPr id="13" name="图片 12">
            <a:extLst>
              <a:ext uri="{FF2B5EF4-FFF2-40B4-BE49-F238E27FC236}">
                <a16:creationId xmlns:a16="http://schemas.microsoft.com/office/drawing/2014/main" id="{638A81F6-0BB9-3F22-8684-66C16E7673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8046" y="3881140"/>
            <a:ext cx="5341651" cy="2065625"/>
          </a:xfrm>
          <a:prstGeom prst="rect">
            <a:avLst/>
          </a:prstGeom>
        </p:spPr>
      </p:pic>
    </p:spTree>
    <p:extLst>
      <p:ext uri="{BB962C8B-B14F-4D97-AF65-F5344CB8AC3E}">
        <p14:creationId xmlns:p14="http://schemas.microsoft.com/office/powerpoint/2010/main" val="38942448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4C17-FCD5-4BE1-4BA7-56ED0F6165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A06480D-7A93-57EA-0D29-4407E26D849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E90FF5D-7C9C-B386-AAA0-A259CE21B0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矩形 6">
            <a:extLst>
              <a:ext uri="{FF2B5EF4-FFF2-40B4-BE49-F238E27FC236}">
                <a16:creationId xmlns:a16="http://schemas.microsoft.com/office/drawing/2014/main" id="{821B188C-9AA5-F208-4C08-A6BD56B219E3}"/>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266D7DAD-E13D-4702-1D96-945B4FCDCF79}"/>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8596E379-FA19-8EA7-21C7-38D9FC73E2DE}"/>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F05A1D75-2A8F-F343-3EAE-813B68A3A828}"/>
              </a:ext>
            </a:extLst>
          </p:cNvPr>
          <p:cNvSpPr/>
          <p:nvPr/>
        </p:nvSpPr>
        <p:spPr>
          <a:xfrm>
            <a:off x="511894" y="399268"/>
            <a:ext cx="558166"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02</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3372E057-3DB8-6430-FF97-80376F818AC6}"/>
              </a:ext>
            </a:extLst>
          </p:cNvPr>
          <p:cNvSpPr txBox="1">
            <a:spLocks/>
          </p:cNvSpPr>
          <p:nvPr/>
        </p:nvSpPr>
        <p:spPr>
          <a:xfrm>
            <a:off x="1935444" y="389135"/>
            <a:ext cx="8978897"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Requirement</a:t>
            </a:r>
            <a:r>
              <a:rPr lang="zh-CN" altLang="en-US" sz="3200" b="1" spc="600" dirty="0">
                <a:solidFill>
                  <a:srgbClr val="0B5AA8"/>
                </a:solidFill>
                <a:latin typeface="迷你简菱心" panose="02010609000101010101" pitchFamily="49" charset="-122"/>
                <a:ea typeface="迷你简菱心" panose="02010609000101010101" pitchFamily="49" charset="-122"/>
              </a:rPr>
              <a:t> </a:t>
            </a:r>
            <a:r>
              <a:rPr lang="en-US" altLang="zh-CN" sz="3200" b="1" spc="600" dirty="0">
                <a:solidFill>
                  <a:srgbClr val="0B5AA8"/>
                </a:solidFill>
                <a:latin typeface="迷你简菱心" panose="02010609000101010101" pitchFamily="49" charset="-122"/>
                <a:ea typeface="迷你简菱心" panose="02010609000101010101" pitchFamily="49" charset="-122"/>
              </a:rPr>
              <a:t>Collection</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5C7E0B22-138B-4341-91E9-1E531946A1E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24D156D4-CB43-5912-D69B-B2A15CFC6758}"/>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27CBDDE4-B5B4-28BA-BC76-462D03F3C05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2F7468EC-23B6-1DBE-4121-AFEB4609E1E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040FEE92-2F44-11AE-CBB8-17FF0A5210DE}"/>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6" name="文本框 5">
            <a:extLst>
              <a:ext uri="{FF2B5EF4-FFF2-40B4-BE49-F238E27FC236}">
                <a16:creationId xmlns:a16="http://schemas.microsoft.com/office/drawing/2014/main" id="{801C126B-8369-F5AB-77AA-FE5A00BA1DA6}"/>
              </a:ext>
            </a:extLst>
          </p:cNvPr>
          <p:cNvSpPr txBox="1"/>
          <p:nvPr/>
        </p:nvSpPr>
        <p:spPr>
          <a:xfrm>
            <a:off x="7752184" y="3431449"/>
            <a:ext cx="2102024" cy="369332"/>
          </a:xfrm>
          <a:prstGeom prst="rect">
            <a:avLst/>
          </a:prstGeom>
          <a:noFill/>
        </p:spPr>
        <p:txBody>
          <a:bodyPr wrap="square" rtlCol="0">
            <a:spAutoFit/>
          </a:bodyPr>
          <a:lstStyle/>
          <a:p>
            <a:r>
              <a:rPr lang="en-US" altLang="zh-CN" dirty="0"/>
              <a:t>Activity Diagram</a:t>
            </a:r>
            <a:endParaRPr lang="zh-CN" altLang="en-US" dirty="0"/>
          </a:p>
        </p:txBody>
      </p:sp>
      <p:pic>
        <p:nvPicPr>
          <p:cNvPr id="15" name="图片 14">
            <a:extLst>
              <a:ext uri="{FF2B5EF4-FFF2-40B4-BE49-F238E27FC236}">
                <a16:creationId xmlns:a16="http://schemas.microsoft.com/office/drawing/2014/main" id="{1AE087E0-8322-C0E3-E305-7175F66F32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8468" y="1095593"/>
            <a:ext cx="3896475" cy="5440362"/>
          </a:xfrm>
          <a:prstGeom prst="rect">
            <a:avLst/>
          </a:prstGeom>
        </p:spPr>
      </p:pic>
    </p:spTree>
    <p:extLst>
      <p:ext uri="{BB962C8B-B14F-4D97-AF65-F5344CB8AC3E}">
        <p14:creationId xmlns:p14="http://schemas.microsoft.com/office/powerpoint/2010/main" val="4187049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C92C89-C9D9-E6F7-E20A-1AC8CEACE4C3}"/>
              </a:ext>
            </a:extLst>
          </p:cNvPr>
          <p:cNvPicPr>
            <a:picLocks noChangeAspect="1"/>
          </p:cNvPicPr>
          <p:nvPr/>
        </p:nvPicPr>
        <p:blipFill>
          <a:blip r:embed="rId3"/>
          <a:stretch>
            <a:fillRect/>
          </a:stretch>
        </p:blipFill>
        <p:spPr>
          <a:xfrm>
            <a:off x="1055440" y="945168"/>
            <a:ext cx="7992888" cy="5051567"/>
          </a:xfrm>
          <a:prstGeom prst="rect">
            <a:avLst/>
          </a:prstGeom>
        </p:spPr>
      </p:pic>
      <p:sp>
        <p:nvSpPr>
          <p:cNvPr id="8" name="文本占位符 4">
            <a:extLst>
              <a:ext uri="{FF2B5EF4-FFF2-40B4-BE49-F238E27FC236}">
                <a16:creationId xmlns:a16="http://schemas.microsoft.com/office/drawing/2014/main" id="{53CB492D-2AD9-5EA2-1043-BB800A80CAAE}"/>
              </a:ext>
            </a:extLst>
          </p:cNvPr>
          <p:cNvSpPr txBox="1">
            <a:spLocks/>
          </p:cNvSpPr>
          <p:nvPr/>
        </p:nvSpPr>
        <p:spPr>
          <a:xfrm>
            <a:off x="1797623" y="299916"/>
            <a:ext cx="8978897"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System architecture diagram</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sp>
        <p:nvSpPr>
          <p:cNvPr id="9" name="矩形 8">
            <a:extLst>
              <a:ext uri="{FF2B5EF4-FFF2-40B4-BE49-F238E27FC236}">
                <a16:creationId xmlns:a16="http://schemas.microsoft.com/office/drawing/2014/main" id="{CBA7F6C3-43C3-82A6-77F8-A686A34739CA}"/>
              </a:ext>
            </a:extLst>
          </p:cNvPr>
          <p:cNvSpPr/>
          <p:nvPr/>
        </p:nvSpPr>
        <p:spPr>
          <a:xfrm rot="13500000">
            <a:off x="1252958" y="381021"/>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10" name="矩形 9">
            <a:extLst>
              <a:ext uri="{FF2B5EF4-FFF2-40B4-BE49-F238E27FC236}">
                <a16:creationId xmlns:a16="http://schemas.microsoft.com/office/drawing/2014/main" id="{FB08697E-D676-A298-6EBE-8F536C2427E5}"/>
              </a:ext>
            </a:extLst>
          </p:cNvPr>
          <p:cNvSpPr/>
          <p:nvPr/>
        </p:nvSpPr>
        <p:spPr>
          <a:xfrm rot="13500000">
            <a:off x="1506415" y="414891"/>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13" name="圆角矩形 3">
            <a:extLst>
              <a:ext uri="{FF2B5EF4-FFF2-40B4-BE49-F238E27FC236}">
                <a16:creationId xmlns:a16="http://schemas.microsoft.com/office/drawing/2014/main" id="{75609B74-56B9-E888-9A18-F90B2F8FF390}"/>
              </a:ext>
            </a:extLst>
          </p:cNvPr>
          <p:cNvSpPr/>
          <p:nvPr/>
        </p:nvSpPr>
        <p:spPr>
          <a:xfrm rot="2700000">
            <a:off x="451479" y="11811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4" name="矩形 13">
            <a:extLst>
              <a:ext uri="{FF2B5EF4-FFF2-40B4-BE49-F238E27FC236}">
                <a16:creationId xmlns:a16="http://schemas.microsoft.com/office/drawing/2014/main" id="{2CA5D9E7-4A57-7C5C-0F4D-CC61C5A9DFCA}"/>
              </a:ext>
            </a:extLst>
          </p:cNvPr>
          <p:cNvSpPr/>
          <p:nvPr/>
        </p:nvSpPr>
        <p:spPr>
          <a:xfrm>
            <a:off x="507887" y="169738"/>
            <a:ext cx="566181"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03</a:t>
            </a:r>
            <a:endParaRPr lang="zh-CN" altLang="en-US" sz="3200" b="1" dirty="0">
              <a:solidFill>
                <a:srgbClr val="0B5AA8"/>
              </a:solidFill>
              <a:latin typeface="Agency FB" panose="020B0503020202020204" pitchFamily="34" charset="0"/>
            </a:endParaRPr>
          </a:p>
        </p:txBody>
      </p:sp>
    </p:spTree>
    <p:extLst>
      <p:ext uri="{BB962C8B-B14F-4D97-AF65-F5344CB8AC3E}">
        <p14:creationId xmlns:p14="http://schemas.microsoft.com/office/powerpoint/2010/main" val="154609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9A098-E40F-80F2-2B38-5CF35C8075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7C53C0-6E43-1BD5-A425-A0CDDF7FCA9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D3D2219-E116-AEEC-04D9-BAB16B1814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8" y="0"/>
            <a:ext cx="12191999" cy="6858000"/>
          </a:xfrm>
        </p:spPr>
      </p:pic>
      <p:sp>
        <p:nvSpPr>
          <p:cNvPr id="7" name="矩形 6">
            <a:extLst>
              <a:ext uri="{FF2B5EF4-FFF2-40B4-BE49-F238E27FC236}">
                <a16:creationId xmlns:a16="http://schemas.microsoft.com/office/drawing/2014/main" id="{320D1DF0-730F-ED69-EA0E-D9D91CCB01A2}"/>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7FD2FCEB-9229-FBB4-29BE-ADD65DC24A70}"/>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4E25EE12-BB2C-3B87-76E4-21C7C4CA544B}"/>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F33BBDB6-39AF-E296-211C-4F846A0E3E80}"/>
              </a:ext>
            </a:extLst>
          </p:cNvPr>
          <p:cNvSpPr/>
          <p:nvPr/>
        </p:nvSpPr>
        <p:spPr>
          <a:xfrm>
            <a:off x="508688" y="399268"/>
            <a:ext cx="564578"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04</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53A594EA-9B27-21CB-BBD8-4D37EB80D375}"/>
              </a:ext>
            </a:extLst>
          </p:cNvPr>
          <p:cNvSpPr txBox="1">
            <a:spLocks/>
          </p:cNvSpPr>
          <p:nvPr/>
        </p:nvSpPr>
        <p:spPr>
          <a:xfrm>
            <a:off x="1935444" y="389135"/>
            <a:ext cx="8978897"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ea typeface="迷你简菱心" panose="02010609000101010101" pitchFamily="49" charset="-122"/>
              </a:rPr>
              <a:t>Architecture and</a:t>
            </a:r>
          </a:p>
          <a:p>
            <a:pPr marL="0" indent="0">
              <a:lnSpc>
                <a:spcPct val="100000"/>
              </a:lnSpc>
              <a:buNone/>
            </a:pPr>
            <a:r>
              <a:rPr lang="en-US" altLang="zh-CN" sz="3200" b="1" spc="600" dirty="0">
                <a:solidFill>
                  <a:srgbClr val="0B5AA8"/>
                </a:solidFill>
                <a:ea typeface="迷你简菱心" panose="02010609000101010101" pitchFamily="49" charset="-122"/>
              </a:rPr>
              <a:t>Database Design</a:t>
            </a:r>
          </a:p>
          <a:p>
            <a:pPr marL="0" indent="0">
              <a:lnSpc>
                <a:spcPct val="100000"/>
              </a:lnSpc>
              <a:buNone/>
            </a:pP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BEAB149F-69CE-2FE8-E65A-0DD68BA919A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B3CC319A-DF6C-4349-98FA-3D94DC2BEB0C}"/>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A71EED25-4BBA-E9BD-B56B-75955103C2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10375BF7-7EB6-DD61-A2F0-B5937B7828E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24E4C75B-F290-2A4B-C99B-F01527AF064F}"/>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4" name="图片 3">
            <a:extLst>
              <a:ext uri="{FF2B5EF4-FFF2-40B4-BE49-F238E27FC236}">
                <a16:creationId xmlns:a16="http://schemas.microsoft.com/office/drawing/2014/main" id="{1F6DB981-1C6C-34DF-F986-BC8C1E5FD4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4981" y="1637396"/>
            <a:ext cx="7128792" cy="5220604"/>
          </a:xfrm>
          <a:prstGeom prst="rect">
            <a:avLst/>
          </a:prstGeom>
        </p:spPr>
      </p:pic>
    </p:spTree>
    <p:extLst>
      <p:ext uri="{BB962C8B-B14F-4D97-AF65-F5344CB8AC3E}">
        <p14:creationId xmlns:p14="http://schemas.microsoft.com/office/powerpoint/2010/main" val="31545613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40262-ECAF-1B3D-ED72-15E97C3EDA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BEA122-D876-4A95-1BE4-3350090AE39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97094C9-885C-683D-4279-ECF8DDBEA5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36" y="-104272"/>
            <a:ext cx="12191999" cy="6858000"/>
          </a:xfrm>
        </p:spPr>
      </p:pic>
      <p:sp>
        <p:nvSpPr>
          <p:cNvPr id="7" name="矩形 6">
            <a:extLst>
              <a:ext uri="{FF2B5EF4-FFF2-40B4-BE49-F238E27FC236}">
                <a16:creationId xmlns:a16="http://schemas.microsoft.com/office/drawing/2014/main" id="{D64989EA-D986-E184-7D2D-41E8E9CB3AF6}"/>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0E1E16AD-7503-227D-7058-0531F927D2E0}"/>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49DEF0D1-73D9-1783-2BF9-C2B8B0788F34}"/>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C472A1A4-9D7A-4901-1173-B06B377F2ACD}"/>
              </a:ext>
            </a:extLst>
          </p:cNvPr>
          <p:cNvSpPr/>
          <p:nvPr/>
        </p:nvSpPr>
        <p:spPr>
          <a:xfrm>
            <a:off x="509489" y="399268"/>
            <a:ext cx="562976"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05</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EC157AC9-9FF9-C269-102F-C81B37D73A6D}"/>
              </a:ext>
            </a:extLst>
          </p:cNvPr>
          <p:cNvSpPr txBox="1">
            <a:spLocks/>
          </p:cNvSpPr>
          <p:nvPr/>
        </p:nvSpPr>
        <p:spPr>
          <a:xfrm>
            <a:off x="1935444" y="389135"/>
            <a:ext cx="8978897"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Backend Development</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69B3ADF3-65FD-289A-5F5D-1AE891F1B64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265F3FF5-541B-AEA2-1BDF-6F1938A758A0}"/>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C0CE0F12-91EE-B353-E487-1DCC009AE0D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9BD7AD2F-4467-EBC9-75E4-3D63EAB52F5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59AB95BC-C5E0-15BA-7E85-A06197F6D6BD}"/>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4" name="文本框 3">
            <a:extLst>
              <a:ext uri="{FF2B5EF4-FFF2-40B4-BE49-F238E27FC236}">
                <a16:creationId xmlns:a16="http://schemas.microsoft.com/office/drawing/2014/main" id="{4470D6DC-42A5-0D84-5F99-682029A512AD}"/>
              </a:ext>
            </a:extLst>
          </p:cNvPr>
          <p:cNvSpPr txBox="1"/>
          <p:nvPr/>
        </p:nvSpPr>
        <p:spPr>
          <a:xfrm>
            <a:off x="2641557" y="7975675"/>
            <a:ext cx="531785" cy="118336"/>
          </a:xfrm>
          <a:prstGeom prst="rect">
            <a:avLst/>
          </a:prstGeom>
          <a:noFill/>
        </p:spPr>
        <p:txBody>
          <a:bodyPr wrap="square" rtlCol="0">
            <a:spAutoFit/>
          </a:bodyPr>
          <a:lstStyle/>
          <a:p>
            <a:endParaRPr lang="zh-CN" altLang="en-US" dirty="0"/>
          </a:p>
        </p:txBody>
      </p:sp>
      <p:sp>
        <p:nvSpPr>
          <p:cNvPr id="19" name="Rectangle 6">
            <a:extLst>
              <a:ext uri="{FF2B5EF4-FFF2-40B4-BE49-F238E27FC236}">
                <a16:creationId xmlns:a16="http://schemas.microsoft.com/office/drawing/2014/main" id="{4D6FD245-56C5-F47E-1615-D29D470A5245}"/>
              </a:ext>
            </a:extLst>
          </p:cNvPr>
          <p:cNvSpPr>
            <a:spLocks noChangeArrowheads="1"/>
          </p:cNvSpPr>
          <p:nvPr/>
        </p:nvSpPr>
        <p:spPr bwMode="auto">
          <a:xfrm>
            <a:off x="522818" y="1449278"/>
            <a:ext cx="3628965"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We are currently in the model debugging stage, where we need to deploy an open-source model from GitHub locally and train it. After completing this step, we will move on to building the backend using the Flask framework, developing the APIs, and storing the input and output data in the database.</a:t>
            </a:r>
          </a:p>
        </p:txBody>
      </p:sp>
      <p:pic>
        <p:nvPicPr>
          <p:cNvPr id="21" name="图片 20">
            <a:extLst>
              <a:ext uri="{FF2B5EF4-FFF2-40B4-BE49-F238E27FC236}">
                <a16:creationId xmlns:a16="http://schemas.microsoft.com/office/drawing/2014/main" id="{F4415226-2111-4238-F1B8-7244E3913705}"/>
              </a:ext>
            </a:extLst>
          </p:cNvPr>
          <p:cNvPicPr>
            <a:picLocks noChangeAspect="1"/>
          </p:cNvPicPr>
          <p:nvPr/>
        </p:nvPicPr>
        <p:blipFill>
          <a:blip r:embed="rId7"/>
          <a:stretch>
            <a:fillRect/>
          </a:stretch>
        </p:blipFill>
        <p:spPr>
          <a:xfrm>
            <a:off x="5015880" y="1195654"/>
            <a:ext cx="1854056" cy="4934994"/>
          </a:xfrm>
          <a:prstGeom prst="rect">
            <a:avLst/>
          </a:prstGeom>
        </p:spPr>
      </p:pic>
      <p:pic>
        <p:nvPicPr>
          <p:cNvPr id="23" name="图片 22">
            <a:extLst>
              <a:ext uri="{FF2B5EF4-FFF2-40B4-BE49-F238E27FC236}">
                <a16:creationId xmlns:a16="http://schemas.microsoft.com/office/drawing/2014/main" id="{94EC5CEC-1C9D-E8FF-2479-F600DF085BA5}"/>
              </a:ext>
            </a:extLst>
          </p:cNvPr>
          <p:cNvPicPr>
            <a:picLocks noChangeAspect="1"/>
          </p:cNvPicPr>
          <p:nvPr/>
        </p:nvPicPr>
        <p:blipFill>
          <a:blip r:embed="rId8"/>
          <a:stretch>
            <a:fillRect/>
          </a:stretch>
        </p:blipFill>
        <p:spPr>
          <a:xfrm>
            <a:off x="7026933" y="1195654"/>
            <a:ext cx="4656379" cy="1539946"/>
          </a:xfrm>
          <a:prstGeom prst="rect">
            <a:avLst/>
          </a:prstGeom>
        </p:spPr>
      </p:pic>
      <p:pic>
        <p:nvPicPr>
          <p:cNvPr id="25" name="图片 24">
            <a:extLst>
              <a:ext uri="{FF2B5EF4-FFF2-40B4-BE49-F238E27FC236}">
                <a16:creationId xmlns:a16="http://schemas.microsoft.com/office/drawing/2014/main" id="{0B191626-8A65-61F8-1C46-CC01F9F8D00E}"/>
              </a:ext>
            </a:extLst>
          </p:cNvPr>
          <p:cNvPicPr>
            <a:picLocks noChangeAspect="1"/>
          </p:cNvPicPr>
          <p:nvPr/>
        </p:nvPicPr>
        <p:blipFill>
          <a:blip r:embed="rId9"/>
          <a:stretch>
            <a:fillRect/>
          </a:stretch>
        </p:blipFill>
        <p:spPr>
          <a:xfrm>
            <a:off x="7026932" y="3253220"/>
            <a:ext cx="4654153" cy="1903971"/>
          </a:xfrm>
          <a:prstGeom prst="rect">
            <a:avLst/>
          </a:prstGeom>
        </p:spPr>
      </p:pic>
    </p:spTree>
    <p:extLst>
      <p:ext uri="{BB962C8B-B14F-4D97-AF65-F5344CB8AC3E}">
        <p14:creationId xmlns:p14="http://schemas.microsoft.com/office/powerpoint/2010/main" val="3391808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内容占位符 4">
            <a:extLst>
              <a:ext uri="{FF2B5EF4-FFF2-40B4-BE49-F238E27FC236}">
                <a16:creationId xmlns:a16="http://schemas.microsoft.com/office/drawing/2014/main" id="{1FEC0298-D87C-455C-8704-3F077991C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8" name="文本框 7">
            <a:extLst>
              <a:ext uri="{FF2B5EF4-FFF2-40B4-BE49-F238E27FC236}">
                <a16:creationId xmlns:a16="http://schemas.microsoft.com/office/drawing/2014/main" id="{4A9F4D07-7616-4C28-9CAC-3D66ABD1506F}"/>
              </a:ext>
            </a:extLst>
          </p:cNvPr>
          <p:cNvSpPr txBox="1"/>
          <p:nvPr/>
        </p:nvSpPr>
        <p:spPr>
          <a:xfrm>
            <a:off x="4256162" y="2253664"/>
            <a:ext cx="1277914" cy="748988"/>
          </a:xfrm>
          <a:prstGeom prst="rect">
            <a:avLst/>
          </a:prstGeom>
          <a:noFill/>
        </p:spPr>
        <p:txBody>
          <a:bodyPr wrap="none" rtlCol="0">
            <a:spAutoFit/>
          </a:bodyPr>
          <a:lstStyle/>
          <a:p>
            <a:r>
              <a:rPr lang="zh-CN" altLang="en-US" sz="4267" b="1" dirty="0">
                <a:solidFill>
                  <a:srgbClr val="3F3F3F"/>
                </a:solidFill>
                <a:latin typeface="微软雅黑" panose="020B0503020204020204" pitchFamily="34" charset="-122"/>
                <a:ea typeface="微软雅黑" panose="020B0503020204020204" pitchFamily="34" charset="-122"/>
              </a:rPr>
              <a:t>目录</a:t>
            </a:r>
          </a:p>
        </p:txBody>
      </p:sp>
      <p:sp>
        <p:nvSpPr>
          <p:cNvPr id="9" name="矩形 8">
            <a:extLst>
              <a:ext uri="{FF2B5EF4-FFF2-40B4-BE49-F238E27FC236}">
                <a16:creationId xmlns:a16="http://schemas.microsoft.com/office/drawing/2014/main" id="{BC6C1AA7-550B-4907-8305-A9DD0177ACE3}"/>
              </a:ext>
            </a:extLst>
          </p:cNvPr>
          <p:cNvSpPr/>
          <p:nvPr/>
        </p:nvSpPr>
        <p:spPr>
          <a:xfrm>
            <a:off x="4374951" y="3016764"/>
            <a:ext cx="6989736" cy="276999"/>
          </a:xfrm>
          <a:prstGeom prst="rect">
            <a:avLst/>
          </a:prstGeom>
        </p:spPr>
        <p:txBody>
          <a:bodyPr wrap="square" lIns="0">
            <a:spAutoFit/>
          </a:bodyPr>
          <a:lstStyle/>
          <a:p>
            <a:pPr fontAlgn="base">
              <a:spcBef>
                <a:spcPct val="0"/>
              </a:spcBef>
              <a:spcAft>
                <a:spcPct val="0"/>
              </a:spcAft>
            </a:pPr>
            <a:endParaRPr lang="en-US" altLang="en-US" sz="1200" dirty="0">
              <a:solidFill>
                <a:prstClr val="white">
                  <a:lumMod val="50000"/>
                </a:prstClr>
              </a:solidFill>
              <a:latin typeface="Arial" charset="0"/>
              <a:ea typeface="宋体" charset="-122"/>
            </a:endParaRPr>
          </a:p>
        </p:txBody>
      </p:sp>
      <p:sp>
        <p:nvSpPr>
          <p:cNvPr id="10" name="矩形 9">
            <a:extLst>
              <a:ext uri="{FF2B5EF4-FFF2-40B4-BE49-F238E27FC236}">
                <a16:creationId xmlns:a16="http://schemas.microsoft.com/office/drawing/2014/main" id="{116FA038-8D96-45B8-A5C6-36138576B163}"/>
              </a:ext>
            </a:extLst>
          </p:cNvPr>
          <p:cNvSpPr/>
          <p:nvPr/>
        </p:nvSpPr>
        <p:spPr>
          <a:xfrm>
            <a:off x="4966159" y="786661"/>
            <a:ext cx="5549584" cy="2215991"/>
          </a:xfrm>
          <a:prstGeom prst="rect">
            <a:avLst/>
          </a:prstGeom>
        </p:spPr>
        <p:txBody>
          <a:bodyPr wrap="square">
            <a:spAutoFit/>
          </a:bodyPr>
          <a:lstStyle/>
          <a:p>
            <a:pPr algn="r"/>
            <a:r>
              <a:rPr lang="en-US" altLang="zh-CN" sz="13800" dirty="0">
                <a:gradFill>
                  <a:gsLst>
                    <a:gs pos="0">
                      <a:schemeClr val="accent1">
                        <a:lumMod val="5000"/>
                        <a:lumOff val="95000"/>
                      </a:schemeClr>
                    </a:gs>
                    <a:gs pos="84000">
                      <a:srgbClr val="0B5AA8"/>
                    </a:gs>
                    <a:gs pos="83000">
                      <a:srgbClr val="0B5AA8"/>
                    </a:gs>
                    <a:gs pos="100000">
                      <a:srgbClr val="0B5AA8"/>
                    </a:gs>
                  </a:gsLst>
                  <a:lin ang="10800000" scaled="1"/>
                </a:gradFill>
                <a:latin typeface="Agency FB" panose="020B0503020202020204" pitchFamily="34" charset="0"/>
                <a:cs typeface="Times New Roman" pitchFamily="18" charset="0"/>
              </a:rPr>
              <a:t>CONTENT</a:t>
            </a:r>
            <a:endParaRPr lang="zh-CN" altLang="en-US" sz="13800" dirty="0">
              <a:gradFill>
                <a:gsLst>
                  <a:gs pos="0">
                    <a:schemeClr val="accent1">
                      <a:lumMod val="5000"/>
                      <a:lumOff val="95000"/>
                    </a:schemeClr>
                  </a:gs>
                  <a:gs pos="84000">
                    <a:srgbClr val="0B5AA8"/>
                  </a:gs>
                  <a:gs pos="83000">
                    <a:srgbClr val="0B5AA8"/>
                  </a:gs>
                  <a:gs pos="100000">
                    <a:srgbClr val="0B5AA8"/>
                  </a:gs>
                </a:gsLst>
                <a:lin ang="10800000" scaled="1"/>
              </a:gradFill>
              <a:latin typeface="Agency FB" panose="020B0503020202020204" pitchFamily="34" charset="0"/>
              <a:cs typeface="Times New Roman" pitchFamily="18" charset="0"/>
            </a:endParaRPr>
          </a:p>
        </p:txBody>
      </p:sp>
      <p:sp>
        <p:nvSpPr>
          <p:cNvPr id="11" name="矩形 10">
            <a:extLst>
              <a:ext uri="{FF2B5EF4-FFF2-40B4-BE49-F238E27FC236}">
                <a16:creationId xmlns:a16="http://schemas.microsoft.com/office/drawing/2014/main" id="{115AA0ED-CABC-46FD-847F-89D9161AE050}"/>
              </a:ext>
            </a:extLst>
          </p:cNvPr>
          <p:cNvSpPr/>
          <p:nvPr/>
        </p:nvSpPr>
        <p:spPr>
          <a:xfrm>
            <a:off x="5313645" y="4751270"/>
            <a:ext cx="477555" cy="477555"/>
          </a:xfrm>
          <a:prstGeom prst="rect">
            <a:avLst/>
          </a:prstGeom>
          <a:solidFill>
            <a:srgbClr val="0B5AA8"/>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01</a:t>
            </a:r>
            <a:endParaRPr kumimoji="0" lang="zh-CN" altLang="en-US"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nvGrpSpPr>
          <p:cNvPr id="12" name="组合 11">
            <a:extLst>
              <a:ext uri="{FF2B5EF4-FFF2-40B4-BE49-F238E27FC236}">
                <a16:creationId xmlns:a16="http://schemas.microsoft.com/office/drawing/2014/main" id="{A759F871-6A69-4429-8D06-D6224A0E93D6}"/>
              </a:ext>
            </a:extLst>
          </p:cNvPr>
          <p:cNvGrpSpPr/>
          <p:nvPr/>
        </p:nvGrpSpPr>
        <p:grpSpPr>
          <a:xfrm>
            <a:off x="5724461" y="4751270"/>
            <a:ext cx="2690224" cy="830997"/>
            <a:chOff x="5724458" y="4110016"/>
            <a:chExt cx="2690224" cy="830997"/>
          </a:xfrm>
        </p:grpSpPr>
        <p:sp>
          <p:nvSpPr>
            <p:cNvPr id="13" name="文本框 12">
              <a:extLst>
                <a:ext uri="{FF2B5EF4-FFF2-40B4-BE49-F238E27FC236}">
                  <a16:creationId xmlns:a16="http://schemas.microsoft.com/office/drawing/2014/main" id="{2EBB5D48-F675-48DE-9395-8EF1E7306BCB}"/>
                </a:ext>
              </a:extLst>
            </p:cNvPr>
            <p:cNvSpPr txBox="1"/>
            <p:nvPr/>
          </p:nvSpPr>
          <p:spPr>
            <a:xfrm>
              <a:off x="5724458" y="4110016"/>
              <a:ext cx="2690224" cy="830997"/>
            </a:xfrm>
            <a:prstGeom prst="rect">
              <a:avLst/>
            </a:prstGeom>
            <a:noFill/>
          </p:spPr>
          <p:txBody>
            <a:bodyPr wrap="none" rtlCol="0">
              <a:spAutoFit/>
            </a:bodyPr>
            <a:lstStyle/>
            <a:p>
              <a:r>
                <a:rPr lang="en-US" altLang="zh-CN" sz="2400" dirty="0">
                  <a:solidFill>
                    <a:srgbClr val="404040"/>
                  </a:solidFill>
                  <a:ea typeface="迷你简菱心" panose="02010609000101010101" pitchFamily="49" charset="-122"/>
                  <a:sym typeface="Arial" panose="020B0604020202020204"/>
                </a:rPr>
                <a:t>Project Introduction</a:t>
              </a:r>
              <a:endParaRPr lang="zh-CN" altLang="en-US" sz="2400" dirty="0">
                <a:solidFill>
                  <a:srgbClr val="404040"/>
                </a:solidFill>
                <a:ea typeface="迷你简菱心" panose="02010609000101010101" pitchFamily="49" charset="-122"/>
                <a:sym typeface="Arial" panose="020B0604020202020204"/>
              </a:endParaRPr>
            </a:p>
            <a:p>
              <a:endParaRPr lang="zh-CN" altLang="en-US" sz="2400" dirty="0">
                <a:solidFill>
                  <a:srgbClr val="404040"/>
                </a:solidFill>
                <a:latin typeface="迷你简菱心" panose="02010609000101010101" pitchFamily="49" charset="-122"/>
                <a:ea typeface="迷你简菱心" panose="02010609000101010101" pitchFamily="49" charset="-122"/>
              </a:endParaRPr>
            </a:p>
          </p:txBody>
        </p:sp>
        <p:sp>
          <p:nvSpPr>
            <p:cNvPr id="14" name="文本框 13">
              <a:extLst>
                <a:ext uri="{FF2B5EF4-FFF2-40B4-BE49-F238E27FC236}">
                  <a16:creationId xmlns:a16="http://schemas.microsoft.com/office/drawing/2014/main" id="{5269587F-294A-4E2D-9352-D82B7563FC89}"/>
                </a:ext>
              </a:extLst>
            </p:cNvPr>
            <p:cNvSpPr txBox="1"/>
            <p:nvPr/>
          </p:nvSpPr>
          <p:spPr>
            <a:xfrm>
              <a:off x="5881369" y="4365286"/>
              <a:ext cx="184731" cy="276999"/>
            </a:xfrm>
            <a:prstGeom prst="rect">
              <a:avLst/>
            </a:prstGeom>
            <a:noFill/>
          </p:spPr>
          <p:txBody>
            <a:bodyPr wrap="none" rtlCol="0">
              <a:spAutoFit/>
            </a:bodyPr>
            <a:lstStyle/>
            <a:p>
              <a:pPr fontAlgn="base">
                <a:spcBef>
                  <a:spcPct val="0"/>
                </a:spcBef>
                <a:spcAft>
                  <a:spcPct val="0"/>
                </a:spcAft>
              </a:pPr>
              <a:endParaRPr lang="zh-CN" altLang="en-US" sz="1200" dirty="0">
                <a:solidFill>
                  <a:prstClr val="white">
                    <a:lumMod val="50000"/>
                  </a:prstClr>
                </a:solidFill>
                <a:latin typeface="Arial" charset="0"/>
              </a:endParaRPr>
            </a:p>
          </p:txBody>
        </p:sp>
      </p:grpSp>
      <p:sp>
        <p:nvSpPr>
          <p:cNvPr id="15" name="矩形 14">
            <a:extLst>
              <a:ext uri="{FF2B5EF4-FFF2-40B4-BE49-F238E27FC236}">
                <a16:creationId xmlns:a16="http://schemas.microsoft.com/office/drawing/2014/main" id="{6A63C308-7D06-4C52-8B7B-16C241A08EB0}"/>
              </a:ext>
            </a:extLst>
          </p:cNvPr>
          <p:cNvSpPr/>
          <p:nvPr/>
        </p:nvSpPr>
        <p:spPr>
          <a:xfrm>
            <a:off x="8348945" y="4751270"/>
            <a:ext cx="477555" cy="477555"/>
          </a:xfrm>
          <a:prstGeom prst="rect">
            <a:avLst/>
          </a:prstGeom>
          <a:solidFill>
            <a:srgbClr val="0B5AA8"/>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02</a:t>
            </a:r>
            <a:endParaRPr kumimoji="0" lang="zh-CN" altLang="en-US"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nvGrpSpPr>
          <p:cNvPr id="16" name="组合 15">
            <a:extLst>
              <a:ext uri="{FF2B5EF4-FFF2-40B4-BE49-F238E27FC236}">
                <a16:creationId xmlns:a16="http://schemas.microsoft.com/office/drawing/2014/main" id="{372E32D0-A302-47B0-8A88-A51751B032BA}"/>
              </a:ext>
            </a:extLst>
          </p:cNvPr>
          <p:cNvGrpSpPr/>
          <p:nvPr/>
        </p:nvGrpSpPr>
        <p:grpSpPr>
          <a:xfrm>
            <a:off x="8825501" y="4751270"/>
            <a:ext cx="2271648" cy="830997"/>
            <a:chOff x="5790198" y="4110016"/>
            <a:chExt cx="2271648" cy="830997"/>
          </a:xfrm>
        </p:grpSpPr>
        <p:sp>
          <p:nvSpPr>
            <p:cNvPr id="17" name="文本框 16">
              <a:extLst>
                <a:ext uri="{FF2B5EF4-FFF2-40B4-BE49-F238E27FC236}">
                  <a16:creationId xmlns:a16="http://schemas.microsoft.com/office/drawing/2014/main" id="{B9AA482A-8A02-41D8-8354-7ABAE08A4DFA}"/>
                </a:ext>
              </a:extLst>
            </p:cNvPr>
            <p:cNvSpPr txBox="1"/>
            <p:nvPr/>
          </p:nvSpPr>
          <p:spPr>
            <a:xfrm>
              <a:off x="5790198" y="4110016"/>
              <a:ext cx="2271648" cy="830997"/>
            </a:xfrm>
            <a:prstGeom prst="rect">
              <a:avLst/>
            </a:prstGeom>
            <a:noFill/>
          </p:spPr>
          <p:txBody>
            <a:bodyPr wrap="none" rtlCol="0">
              <a:spAutoFit/>
            </a:bodyPr>
            <a:lstStyle/>
            <a:p>
              <a:r>
                <a:rPr lang="en-US" altLang="zh-CN" sz="2400" dirty="0">
                  <a:solidFill>
                    <a:srgbClr val="404040"/>
                  </a:solidFill>
                  <a:ea typeface="迷你简菱心" panose="02010609000101010101" pitchFamily="49" charset="-122"/>
                  <a:sym typeface="Arial" panose="020B0604020202020204"/>
                </a:rPr>
                <a:t>Project Schedule</a:t>
              </a:r>
              <a:endParaRPr lang="zh-CN" altLang="en-US" sz="2400" dirty="0">
                <a:solidFill>
                  <a:srgbClr val="404040"/>
                </a:solidFill>
                <a:ea typeface="迷你简菱心" panose="02010609000101010101" pitchFamily="49" charset="-122"/>
                <a:sym typeface="Arial" panose="020B0604020202020204"/>
              </a:endParaRPr>
            </a:p>
            <a:p>
              <a:endParaRPr lang="zh-CN" altLang="en-US" sz="2400" dirty="0">
                <a:solidFill>
                  <a:srgbClr val="404040"/>
                </a:solidFill>
                <a:latin typeface="迷你简菱心" panose="02010609000101010101" pitchFamily="49" charset="-122"/>
                <a:ea typeface="迷你简菱心" panose="02010609000101010101" pitchFamily="49" charset="-122"/>
              </a:endParaRPr>
            </a:p>
          </p:txBody>
        </p:sp>
        <p:sp>
          <p:nvSpPr>
            <p:cNvPr id="18" name="文本框 17">
              <a:extLst>
                <a:ext uri="{FF2B5EF4-FFF2-40B4-BE49-F238E27FC236}">
                  <a16:creationId xmlns:a16="http://schemas.microsoft.com/office/drawing/2014/main" id="{FC0261DA-06D3-48E5-84D8-4522CC72573E}"/>
                </a:ext>
              </a:extLst>
            </p:cNvPr>
            <p:cNvSpPr txBox="1"/>
            <p:nvPr/>
          </p:nvSpPr>
          <p:spPr>
            <a:xfrm>
              <a:off x="5881369" y="4365286"/>
              <a:ext cx="184731" cy="276999"/>
            </a:xfrm>
            <a:prstGeom prst="rect">
              <a:avLst/>
            </a:prstGeom>
            <a:noFill/>
          </p:spPr>
          <p:txBody>
            <a:bodyPr wrap="none" rtlCol="0">
              <a:spAutoFit/>
            </a:bodyPr>
            <a:lstStyle/>
            <a:p>
              <a:pPr fontAlgn="base">
                <a:spcBef>
                  <a:spcPct val="0"/>
                </a:spcBef>
                <a:spcAft>
                  <a:spcPct val="0"/>
                </a:spcAft>
              </a:pPr>
              <a:endParaRPr lang="zh-CN" altLang="en-US" sz="1200" dirty="0">
                <a:solidFill>
                  <a:prstClr val="white">
                    <a:lumMod val="50000"/>
                  </a:prstClr>
                </a:solidFill>
                <a:latin typeface="Arial" charset="0"/>
              </a:endParaRPr>
            </a:p>
          </p:txBody>
        </p:sp>
      </p:grpSp>
      <p:sp>
        <p:nvSpPr>
          <p:cNvPr id="19" name="矩形 18">
            <a:extLst>
              <a:ext uri="{FF2B5EF4-FFF2-40B4-BE49-F238E27FC236}">
                <a16:creationId xmlns:a16="http://schemas.microsoft.com/office/drawing/2014/main" id="{30D90B10-4CF1-4FDD-B6B4-C8746ED2B7C0}"/>
              </a:ext>
            </a:extLst>
          </p:cNvPr>
          <p:cNvSpPr/>
          <p:nvPr/>
        </p:nvSpPr>
        <p:spPr>
          <a:xfrm>
            <a:off x="5313645" y="5633036"/>
            <a:ext cx="477555" cy="477555"/>
          </a:xfrm>
          <a:prstGeom prst="rect">
            <a:avLst/>
          </a:prstGeom>
          <a:solidFill>
            <a:srgbClr val="0B5AA8"/>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03</a:t>
            </a:r>
            <a:endParaRPr kumimoji="0" lang="zh-CN" altLang="en-US"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nvGrpSpPr>
          <p:cNvPr id="20" name="组合 19">
            <a:extLst>
              <a:ext uri="{FF2B5EF4-FFF2-40B4-BE49-F238E27FC236}">
                <a16:creationId xmlns:a16="http://schemas.microsoft.com/office/drawing/2014/main" id="{18FB060C-EC49-4FB2-B119-40AE32BF6B4B}"/>
              </a:ext>
            </a:extLst>
          </p:cNvPr>
          <p:cNvGrpSpPr/>
          <p:nvPr/>
        </p:nvGrpSpPr>
        <p:grpSpPr>
          <a:xfrm>
            <a:off x="5791200" y="5542757"/>
            <a:ext cx="2270301" cy="830997"/>
            <a:chOff x="5881369" y="4019738"/>
            <a:chExt cx="2270301" cy="830997"/>
          </a:xfrm>
        </p:grpSpPr>
        <p:sp>
          <p:nvSpPr>
            <p:cNvPr id="21" name="文本框 20">
              <a:extLst>
                <a:ext uri="{FF2B5EF4-FFF2-40B4-BE49-F238E27FC236}">
                  <a16:creationId xmlns:a16="http://schemas.microsoft.com/office/drawing/2014/main" id="{B7FD3CE3-E523-41A8-8A83-3A9F1E5F88B1}"/>
                </a:ext>
              </a:extLst>
            </p:cNvPr>
            <p:cNvSpPr txBox="1"/>
            <p:nvPr/>
          </p:nvSpPr>
          <p:spPr>
            <a:xfrm>
              <a:off x="5881369" y="4019738"/>
              <a:ext cx="2270301" cy="830997"/>
            </a:xfrm>
            <a:prstGeom prst="rect">
              <a:avLst/>
            </a:prstGeom>
            <a:noFill/>
          </p:spPr>
          <p:txBody>
            <a:bodyPr wrap="none" rtlCol="0">
              <a:spAutoFit/>
            </a:bodyPr>
            <a:lstStyle/>
            <a:p>
              <a:r>
                <a:rPr lang="en-US" altLang="zh-CN" sz="2400" dirty="0">
                  <a:solidFill>
                    <a:srgbClr val="404040"/>
                  </a:solidFill>
                  <a:ea typeface="迷你简菱心" panose="02010609000101010101" pitchFamily="49" charset="-122"/>
                  <a:sym typeface="Arial" panose="020B0604020202020204"/>
                </a:rPr>
                <a:t>Current Progress</a:t>
              </a:r>
            </a:p>
            <a:p>
              <a:endParaRPr lang="zh-CN" altLang="en-US" sz="2400" dirty="0">
                <a:solidFill>
                  <a:prstClr val="black">
                    <a:lumMod val="75000"/>
                    <a:lumOff val="25000"/>
                  </a:prstClr>
                </a:solidFill>
                <a:latin typeface="迷你简菱心" panose="02010609000101010101" pitchFamily="49" charset="-122"/>
                <a:ea typeface="迷你简菱心" panose="02010609000101010101" pitchFamily="49" charset="-122"/>
              </a:endParaRPr>
            </a:p>
          </p:txBody>
        </p:sp>
        <p:sp>
          <p:nvSpPr>
            <p:cNvPr id="22" name="文本框 21">
              <a:extLst>
                <a:ext uri="{FF2B5EF4-FFF2-40B4-BE49-F238E27FC236}">
                  <a16:creationId xmlns:a16="http://schemas.microsoft.com/office/drawing/2014/main" id="{16ACEE4C-B0BB-452F-ABD5-62B53B5EE7CD}"/>
                </a:ext>
              </a:extLst>
            </p:cNvPr>
            <p:cNvSpPr txBox="1"/>
            <p:nvPr/>
          </p:nvSpPr>
          <p:spPr>
            <a:xfrm>
              <a:off x="5881369" y="4365286"/>
              <a:ext cx="184731" cy="276999"/>
            </a:xfrm>
            <a:prstGeom prst="rect">
              <a:avLst/>
            </a:prstGeom>
            <a:noFill/>
          </p:spPr>
          <p:txBody>
            <a:bodyPr wrap="none" rtlCol="0">
              <a:spAutoFit/>
            </a:bodyPr>
            <a:lstStyle/>
            <a:p>
              <a:pPr fontAlgn="base">
                <a:spcBef>
                  <a:spcPct val="0"/>
                </a:spcBef>
                <a:spcAft>
                  <a:spcPct val="0"/>
                </a:spcAft>
              </a:pPr>
              <a:endParaRPr lang="zh-CN" altLang="en-US" sz="1200" dirty="0">
                <a:solidFill>
                  <a:prstClr val="white">
                    <a:lumMod val="50000"/>
                  </a:prstClr>
                </a:solidFill>
                <a:latin typeface="Arial" charset="0"/>
              </a:endParaRPr>
            </a:p>
          </p:txBody>
        </p:sp>
      </p:grpSp>
      <p:sp>
        <p:nvSpPr>
          <p:cNvPr id="23" name="矩形 22">
            <a:extLst>
              <a:ext uri="{FF2B5EF4-FFF2-40B4-BE49-F238E27FC236}">
                <a16:creationId xmlns:a16="http://schemas.microsoft.com/office/drawing/2014/main" id="{FBBD8D82-F566-4E4C-92AC-B58951CE0ED4}"/>
              </a:ext>
            </a:extLst>
          </p:cNvPr>
          <p:cNvSpPr/>
          <p:nvPr/>
        </p:nvSpPr>
        <p:spPr>
          <a:xfrm>
            <a:off x="8348945" y="5633036"/>
            <a:ext cx="477555" cy="477555"/>
          </a:xfrm>
          <a:prstGeom prst="rect">
            <a:avLst/>
          </a:prstGeom>
          <a:solidFill>
            <a:srgbClr val="0B5AA8"/>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04</a:t>
            </a:r>
            <a:endParaRPr kumimoji="0" lang="zh-CN" altLang="en-US" sz="3200" b="0" i="0" u="none" strike="noStrike" kern="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nvGrpSpPr>
          <p:cNvPr id="24" name="组合 23">
            <a:extLst>
              <a:ext uri="{FF2B5EF4-FFF2-40B4-BE49-F238E27FC236}">
                <a16:creationId xmlns:a16="http://schemas.microsoft.com/office/drawing/2014/main" id="{50FACE65-FE79-44DA-9AA7-F32F7EE0780C}"/>
              </a:ext>
            </a:extLst>
          </p:cNvPr>
          <p:cNvGrpSpPr/>
          <p:nvPr/>
        </p:nvGrpSpPr>
        <p:grpSpPr>
          <a:xfrm>
            <a:off x="8916672" y="5542757"/>
            <a:ext cx="1394228" cy="830997"/>
            <a:chOff x="5881369" y="4019738"/>
            <a:chExt cx="1394228" cy="830997"/>
          </a:xfrm>
        </p:grpSpPr>
        <p:sp>
          <p:nvSpPr>
            <p:cNvPr id="25" name="文本框 24">
              <a:extLst>
                <a:ext uri="{FF2B5EF4-FFF2-40B4-BE49-F238E27FC236}">
                  <a16:creationId xmlns:a16="http://schemas.microsoft.com/office/drawing/2014/main" id="{81444D33-1A69-4087-8DAB-CBFFC2B5983E}"/>
                </a:ext>
              </a:extLst>
            </p:cNvPr>
            <p:cNvSpPr txBox="1"/>
            <p:nvPr/>
          </p:nvSpPr>
          <p:spPr>
            <a:xfrm>
              <a:off x="5881369" y="4019738"/>
              <a:ext cx="1394228" cy="830997"/>
            </a:xfrm>
            <a:prstGeom prst="rect">
              <a:avLst/>
            </a:prstGeom>
            <a:noFill/>
          </p:spPr>
          <p:txBody>
            <a:bodyPr wrap="none" rtlCol="0">
              <a:spAutoFit/>
            </a:bodyPr>
            <a:lstStyle/>
            <a:p>
              <a:r>
                <a:rPr lang="en-US" altLang="zh-CN" sz="2400" dirty="0">
                  <a:solidFill>
                    <a:srgbClr val="404040"/>
                  </a:solidFill>
                  <a:ea typeface="迷你简菱心" panose="02010609000101010101" pitchFamily="49" charset="-122"/>
                  <a:sym typeface="Arial" panose="020B0604020202020204"/>
                </a:rPr>
                <a:t>Next Step</a:t>
              </a:r>
              <a:endParaRPr lang="zh-CN" altLang="en-US" sz="2400" dirty="0">
                <a:solidFill>
                  <a:srgbClr val="404040"/>
                </a:solidFill>
                <a:ea typeface="迷你简菱心" panose="02010609000101010101" pitchFamily="49" charset="-122"/>
                <a:sym typeface="Arial" panose="020B0604020202020204"/>
              </a:endParaRPr>
            </a:p>
            <a:p>
              <a:endParaRPr lang="zh-CN" altLang="en-US" sz="2400" dirty="0">
                <a:solidFill>
                  <a:prstClr val="black">
                    <a:lumMod val="75000"/>
                    <a:lumOff val="25000"/>
                  </a:prstClr>
                </a:solidFill>
                <a:latin typeface="迷你简菱心" panose="02010609000101010101" pitchFamily="49" charset="-122"/>
                <a:ea typeface="迷你简菱心" panose="02010609000101010101" pitchFamily="49" charset="-122"/>
              </a:endParaRPr>
            </a:p>
          </p:txBody>
        </p:sp>
        <p:sp>
          <p:nvSpPr>
            <p:cNvPr id="26" name="文本框 25">
              <a:extLst>
                <a:ext uri="{FF2B5EF4-FFF2-40B4-BE49-F238E27FC236}">
                  <a16:creationId xmlns:a16="http://schemas.microsoft.com/office/drawing/2014/main" id="{A431B7F3-BE14-4571-8252-F681D105A4F8}"/>
                </a:ext>
              </a:extLst>
            </p:cNvPr>
            <p:cNvSpPr txBox="1"/>
            <p:nvPr/>
          </p:nvSpPr>
          <p:spPr>
            <a:xfrm>
              <a:off x="5881369" y="4365286"/>
              <a:ext cx="184731" cy="276999"/>
            </a:xfrm>
            <a:prstGeom prst="rect">
              <a:avLst/>
            </a:prstGeom>
            <a:noFill/>
          </p:spPr>
          <p:txBody>
            <a:bodyPr wrap="none" rtlCol="0">
              <a:spAutoFit/>
            </a:bodyPr>
            <a:lstStyle/>
            <a:p>
              <a:pPr fontAlgn="base">
                <a:spcBef>
                  <a:spcPct val="0"/>
                </a:spcBef>
                <a:spcAft>
                  <a:spcPct val="0"/>
                </a:spcAft>
              </a:pPr>
              <a:endParaRPr lang="zh-CN" altLang="en-US" sz="1200" dirty="0">
                <a:solidFill>
                  <a:prstClr val="white">
                    <a:lumMod val="50000"/>
                  </a:prstClr>
                </a:solidFill>
                <a:latin typeface="Arial" charset="0"/>
              </a:endParaRPr>
            </a:p>
          </p:txBody>
        </p:sp>
      </p:grpSp>
      <p:pic>
        <p:nvPicPr>
          <p:cNvPr id="29" name="图片 28">
            <a:extLst>
              <a:ext uri="{FF2B5EF4-FFF2-40B4-BE49-F238E27FC236}">
                <a16:creationId xmlns:a16="http://schemas.microsoft.com/office/drawing/2014/main" id="{86EEBE63-DCE2-4931-9D77-2830B6327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7" y="0"/>
            <a:ext cx="4182897" cy="68580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pic>
      <p:sp>
        <p:nvSpPr>
          <p:cNvPr id="7" name="Freeform 5">
            <a:extLst>
              <a:ext uri="{FF2B5EF4-FFF2-40B4-BE49-F238E27FC236}">
                <a16:creationId xmlns:a16="http://schemas.microsoft.com/office/drawing/2014/main" id="{16803AB8-6252-4348-A5EA-B0AA5A6C66BA}"/>
              </a:ext>
            </a:extLst>
          </p:cNvPr>
          <p:cNvSpPr>
            <a:spLocks/>
          </p:cNvSpPr>
          <p:nvPr/>
        </p:nvSpPr>
        <p:spPr bwMode="auto">
          <a:xfrm>
            <a:off x="2783633" y="1252441"/>
            <a:ext cx="2376686" cy="2576512"/>
          </a:xfrm>
          <a:custGeom>
            <a:avLst/>
            <a:gdLst>
              <a:gd name="T0" fmla="*/ 1625 w 1625"/>
              <a:gd name="T1" fmla="*/ 1477 h 1623"/>
              <a:gd name="T2" fmla="*/ 1625 w 1625"/>
              <a:gd name="T3" fmla="*/ 1623 h 1623"/>
              <a:gd name="T4" fmla="*/ 0 w 1625"/>
              <a:gd name="T5" fmla="*/ 1623 h 1623"/>
              <a:gd name="T6" fmla="*/ 0 w 1625"/>
              <a:gd name="T7" fmla="*/ 0 h 1623"/>
              <a:gd name="T8" fmla="*/ 1625 w 1625"/>
              <a:gd name="T9" fmla="*/ 0 h 1623"/>
              <a:gd name="T10" fmla="*/ 1625 w 1625"/>
              <a:gd name="T11" fmla="*/ 608 h 1623"/>
            </a:gdLst>
            <a:ahLst/>
            <a:cxnLst>
              <a:cxn ang="0">
                <a:pos x="T0" y="T1"/>
              </a:cxn>
              <a:cxn ang="0">
                <a:pos x="T2" y="T3"/>
              </a:cxn>
              <a:cxn ang="0">
                <a:pos x="T4" y="T5"/>
              </a:cxn>
              <a:cxn ang="0">
                <a:pos x="T6" y="T7"/>
              </a:cxn>
              <a:cxn ang="0">
                <a:pos x="T8" y="T9"/>
              </a:cxn>
              <a:cxn ang="0">
                <a:pos x="T10" y="T11"/>
              </a:cxn>
            </a:cxnLst>
            <a:rect l="0" t="0" r="r" b="b"/>
            <a:pathLst>
              <a:path w="1625" h="1623">
                <a:moveTo>
                  <a:pt x="1625" y="1477"/>
                </a:moveTo>
                <a:lnTo>
                  <a:pt x="1625" y="1623"/>
                </a:lnTo>
                <a:lnTo>
                  <a:pt x="0" y="1623"/>
                </a:lnTo>
                <a:lnTo>
                  <a:pt x="0" y="0"/>
                </a:lnTo>
                <a:lnTo>
                  <a:pt x="1625" y="0"/>
                </a:lnTo>
                <a:lnTo>
                  <a:pt x="1625" y="608"/>
                </a:lnTo>
              </a:path>
            </a:pathLst>
          </a:custGeom>
          <a:noFill/>
          <a:ln w="76200" cap="flat">
            <a:gradFill flip="none" rotWithShape="1">
              <a:gsLst>
                <a:gs pos="0">
                  <a:schemeClr val="accent1">
                    <a:lumMod val="5000"/>
                    <a:lumOff val="95000"/>
                  </a:schemeClr>
                </a:gs>
                <a:gs pos="74000">
                  <a:srgbClr val="0B5AA8"/>
                </a:gs>
                <a:gs pos="83000">
                  <a:srgbClr val="0B5AA8"/>
                </a:gs>
                <a:gs pos="100000">
                  <a:srgbClr val="0B5AA8"/>
                </a:gs>
              </a:gsLst>
              <a:lin ang="10800000" scaled="1"/>
              <a:tileRect/>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endParaRPr>
          </a:p>
        </p:txBody>
      </p:sp>
      <p:grpSp>
        <p:nvGrpSpPr>
          <p:cNvPr id="28" name="组合 27">
            <a:extLst>
              <a:ext uri="{FF2B5EF4-FFF2-40B4-BE49-F238E27FC236}">
                <a16:creationId xmlns:a16="http://schemas.microsoft.com/office/drawing/2014/main" id="{BEBD9F1E-FF3A-4C98-BB86-1AF8D7FD73C6}"/>
              </a:ext>
            </a:extLst>
          </p:cNvPr>
          <p:cNvGrpSpPr/>
          <p:nvPr/>
        </p:nvGrpSpPr>
        <p:grpSpPr>
          <a:xfrm>
            <a:off x="9259669" y="272422"/>
            <a:ext cx="2545960" cy="731019"/>
            <a:chOff x="9488724" y="3354030"/>
            <a:chExt cx="2545960" cy="731019"/>
          </a:xfrm>
        </p:grpSpPr>
        <p:pic>
          <p:nvPicPr>
            <p:cNvPr id="30" name="图片 29">
              <a:extLst>
                <a:ext uri="{FF2B5EF4-FFF2-40B4-BE49-F238E27FC236}">
                  <a16:creationId xmlns:a16="http://schemas.microsoft.com/office/drawing/2014/main" id="{2576CF8D-2345-45DB-A656-724C2530B0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31" name="图片 30">
              <a:extLst>
                <a:ext uri="{FF2B5EF4-FFF2-40B4-BE49-F238E27FC236}">
                  <a16:creationId xmlns:a16="http://schemas.microsoft.com/office/drawing/2014/main" id="{02D2FC6E-CC71-468D-8255-1DBB414F100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32" name="文本框 31">
              <a:extLst>
                <a:ext uri="{FF2B5EF4-FFF2-40B4-BE49-F238E27FC236}">
                  <a16:creationId xmlns:a16="http://schemas.microsoft.com/office/drawing/2014/main" id="{87C94600-5B6A-4DE0-B6F4-EFE1CF527903}"/>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33" name="图片 32">
            <a:extLst>
              <a:ext uri="{FF2B5EF4-FFF2-40B4-BE49-F238E27FC236}">
                <a16:creationId xmlns:a16="http://schemas.microsoft.com/office/drawing/2014/main" id="{9B3AF235-85C6-4967-BDE1-F364922DAC03}"/>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10523837" y="6324310"/>
            <a:ext cx="1281792" cy="418134"/>
          </a:xfrm>
          <a:prstGeom prst="rect">
            <a:avLst/>
          </a:prstGeom>
        </p:spPr>
      </p:pic>
    </p:spTree>
    <p:extLst>
      <p:ext uri="{BB962C8B-B14F-4D97-AF65-F5344CB8AC3E}">
        <p14:creationId xmlns:p14="http://schemas.microsoft.com/office/powerpoint/2010/main" val="27955664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BFA4-F92A-0B66-414F-A0D0DD744B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51F778-69A2-8991-0F6B-1BD102602F3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6908698-2010-FCE7-A671-B5351D80EA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0" y="-14068"/>
            <a:ext cx="12192000" cy="6872068"/>
          </a:xfrm>
        </p:spPr>
      </p:pic>
      <p:sp>
        <p:nvSpPr>
          <p:cNvPr id="8" name="文本框 7">
            <a:extLst>
              <a:ext uri="{FF2B5EF4-FFF2-40B4-BE49-F238E27FC236}">
                <a16:creationId xmlns:a16="http://schemas.microsoft.com/office/drawing/2014/main" id="{755F86A9-9913-785F-9684-BECA9D901E49}"/>
              </a:ext>
            </a:extLst>
          </p:cNvPr>
          <p:cNvSpPr txBox="1"/>
          <p:nvPr/>
        </p:nvSpPr>
        <p:spPr>
          <a:xfrm>
            <a:off x="867419" y="1268760"/>
            <a:ext cx="5328592" cy="4508927"/>
          </a:xfrm>
          <a:prstGeom prst="rect">
            <a:avLst/>
          </a:prstGeom>
          <a:noFill/>
        </p:spPr>
        <p:txBody>
          <a:bodyPr wrap="square" rtlCol="0">
            <a:spAutoFit/>
          </a:bodyPr>
          <a:lstStyle/>
          <a:p>
            <a:r>
              <a:rPr lang="en-US" altLang="zh-CN" sz="28700" dirty="0">
                <a:solidFill>
                  <a:schemeClr val="bg1"/>
                </a:solidFill>
                <a:latin typeface="Arial Black" panose="020B0A04020102020204" pitchFamily="34" charset="0"/>
              </a:rPr>
              <a:t>04</a:t>
            </a:r>
            <a:endParaRPr lang="zh-CN" altLang="en-US" sz="28700" dirty="0">
              <a:solidFill>
                <a:schemeClr val="bg1"/>
              </a:solidFill>
              <a:latin typeface="Arial Black" panose="020B0A04020102020204" pitchFamily="34" charset="0"/>
            </a:endParaRPr>
          </a:p>
        </p:txBody>
      </p:sp>
      <p:sp>
        <p:nvSpPr>
          <p:cNvPr id="9" name="标题 4">
            <a:extLst>
              <a:ext uri="{FF2B5EF4-FFF2-40B4-BE49-F238E27FC236}">
                <a16:creationId xmlns:a16="http://schemas.microsoft.com/office/drawing/2014/main" id="{462FC124-D78D-8332-6325-54996B4CD755}"/>
              </a:ext>
            </a:extLst>
          </p:cNvPr>
          <p:cNvSpPr txBox="1">
            <a:spLocks/>
          </p:cNvSpPr>
          <p:nvPr/>
        </p:nvSpPr>
        <p:spPr>
          <a:xfrm>
            <a:off x="5986420" y="2182479"/>
            <a:ext cx="6140155"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5400" b="1" dirty="0">
                <a:solidFill>
                  <a:schemeClr val="bg1"/>
                </a:solidFill>
                <a:latin typeface="微软雅黑" panose="020B0503020204020204" pitchFamily="34" charset="-122"/>
                <a:ea typeface="微软雅黑" panose="020B0503020204020204" pitchFamily="34" charset="-122"/>
              </a:rPr>
              <a:t>Next Step</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60B0B856-410F-A73F-5240-AEEB5052A2D6}"/>
              </a:ext>
            </a:extLst>
          </p:cNvPr>
          <p:cNvCxnSpPr>
            <a:cxnSpLocks/>
          </p:cNvCxnSpPr>
          <p:nvPr/>
        </p:nvCxnSpPr>
        <p:spPr>
          <a:xfrm>
            <a:off x="6127957" y="3187767"/>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标题 4">
            <a:extLst>
              <a:ext uri="{FF2B5EF4-FFF2-40B4-BE49-F238E27FC236}">
                <a16:creationId xmlns:a16="http://schemas.microsoft.com/office/drawing/2014/main" id="{3B1C94E6-BA93-8524-9B6C-011CEFF4BC1B}"/>
              </a:ext>
            </a:extLst>
          </p:cNvPr>
          <p:cNvSpPr txBox="1">
            <a:spLocks/>
          </p:cNvSpPr>
          <p:nvPr/>
        </p:nvSpPr>
        <p:spPr>
          <a:xfrm>
            <a:off x="6111050" y="3491614"/>
            <a:ext cx="518273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Next Phase Tasks in 4.14——4.28</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09E1AE40-32A7-A897-E7E0-40D8322D32F9}"/>
              </a:ext>
            </a:extLst>
          </p:cNvPr>
          <p:cNvGrpSpPr/>
          <p:nvPr/>
        </p:nvGrpSpPr>
        <p:grpSpPr>
          <a:xfrm>
            <a:off x="8758474" y="410646"/>
            <a:ext cx="3026158" cy="871761"/>
            <a:chOff x="9477081" y="3365475"/>
            <a:chExt cx="2537602" cy="731020"/>
          </a:xfrm>
        </p:grpSpPr>
        <p:pic>
          <p:nvPicPr>
            <p:cNvPr id="13" name="图片 12">
              <a:extLst>
                <a:ext uri="{FF2B5EF4-FFF2-40B4-BE49-F238E27FC236}">
                  <a16:creationId xmlns:a16="http://schemas.microsoft.com/office/drawing/2014/main" id="{C6F99C3C-E7A9-7528-41CF-5C732C5396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7081" y="3365475"/>
              <a:ext cx="731584" cy="731020"/>
            </a:xfrm>
            <a:prstGeom prst="rect">
              <a:avLst/>
            </a:prstGeom>
          </p:spPr>
        </p:pic>
        <p:pic>
          <p:nvPicPr>
            <p:cNvPr id="14" name="图片 13">
              <a:extLst>
                <a:ext uri="{FF2B5EF4-FFF2-40B4-BE49-F238E27FC236}">
                  <a16:creationId xmlns:a16="http://schemas.microsoft.com/office/drawing/2014/main" id="{79D07229-96A9-39F3-E4B2-D0E3ED5AA8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7901" y="3390715"/>
              <a:ext cx="1643777" cy="512858"/>
            </a:xfrm>
            <a:prstGeom prst="rect">
              <a:avLst/>
            </a:prstGeom>
          </p:spPr>
        </p:pic>
        <p:sp>
          <p:nvSpPr>
            <p:cNvPr id="15" name="文本框 14">
              <a:extLst>
                <a:ext uri="{FF2B5EF4-FFF2-40B4-BE49-F238E27FC236}">
                  <a16:creationId xmlns:a16="http://schemas.microsoft.com/office/drawing/2014/main" id="{3EDF3AB8-13E5-0556-C131-F49C8AAE4ADC}"/>
                </a:ext>
              </a:extLst>
            </p:cNvPr>
            <p:cNvSpPr txBox="1"/>
            <p:nvPr/>
          </p:nvSpPr>
          <p:spPr>
            <a:xfrm>
              <a:off x="10242051" y="3859762"/>
              <a:ext cx="1772632" cy="193565"/>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pic>
        <p:nvPicPr>
          <p:cNvPr id="16" name="图片 15">
            <a:extLst>
              <a:ext uri="{FF2B5EF4-FFF2-40B4-BE49-F238E27FC236}">
                <a16:creationId xmlns:a16="http://schemas.microsoft.com/office/drawing/2014/main" id="{CAF4B996-B72F-C5C4-378E-99521F6DAEE2}"/>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Tree>
    <p:extLst>
      <p:ext uri="{BB962C8B-B14F-4D97-AF65-F5344CB8AC3E}">
        <p14:creationId xmlns:p14="http://schemas.microsoft.com/office/powerpoint/2010/main" val="4409993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AE39-1EC7-1654-D709-54C70145C6B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072CF0-A023-0022-B6F5-37B97CC8F8D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0E2F30A-2AB9-D2F0-727D-D37A9036A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矩形 6">
            <a:extLst>
              <a:ext uri="{FF2B5EF4-FFF2-40B4-BE49-F238E27FC236}">
                <a16:creationId xmlns:a16="http://schemas.microsoft.com/office/drawing/2014/main" id="{A70DB28A-D92A-683C-3731-3931A069624C}"/>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FB9E028E-A0EA-D221-5722-D43A5AE60E0A}"/>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26F6D255-7305-7A68-1A5B-ABA272FFEEA4}"/>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7BD153EF-D6BA-BBBD-F280-43A3679A74E7}"/>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D049C597-2CF8-9FAC-00CB-A6560D7114F3}"/>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Next Step</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2083BD6C-E04A-59C6-FC2B-2E696F8A0E7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BC0F3918-1025-CD56-61E6-4CDE22474C76}"/>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3EE6011C-61A9-7439-B58B-ED80B8D4AAB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CC37DD1B-CC55-B24F-8D05-262998DD082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83B3D4BF-5047-58F8-3EBE-BA796C3DCF61}"/>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
        <p:nvSpPr>
          <p:cNvPr id="6" name="Rectangle 1">
            <a:extLst>
              <a:ext uri="{FF2B5EF4-FFF2-40B4-BE49-F238E27FC236}">
                <a16:creationId xmlns:a16="http://schemas.microsoft.com/office/drawing/2014/main" id="{75DA3C1B-11CC-99B9-AA50-FDA0339AEAB1}"/>
              </a:ext>
            </a:extLst>
          </p:cNvPr>
          <p:cNvSpPr>
            <a:spLocks noChangeArrowheads="1"/>
          </p:cNvSpPr>
          <p:nvPr/>
        </p:nvSpPr>
        <p:spPr bwMode="auto">
          <a:xfrm>
            <a:off x="4664075" y="3025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0BC7E0E6-0032-24DB-FB11-E0415E188242}"/>
              </a:ext>
            </a:extLst>
          </p:cNvPr>
          <p:cNvSpPr txBox="1"/>
          <p:nvPr/>
        </p:nvSpPr>
        <p:spPr>
          <a:xfrm>
            <a:off x="6290809" y="2410925"/>
            <a:ext cx="5390185" cy="392928"/>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ABEB8E18-40D9-0516-07A7-E9B96F944555}"/>
              </a:ext>
            </a:extLst>
          </p:cNvPr>
          <p:cNvPicPr>
            <a:picLocks noChangeAspect="1"/>
          </p:cNvPicPr>
          <p:nvPr/>
        </p:nvPicPr>
        <p:blipFill>
          <a:blip r:embed="rId7"/>
          <a:stretch>
            <a:fillRect/>
          </a:stretch>
        </p:blipFill>
        <p:spPr>
          <a:xfrm>
            <a:off x="2673285" y="1839643"/>
            <a:ext cx="6455813" cy="680619"/>
          </a:xfrm>
          <a:prstGeom prst="rect">
            <a:avLst/>
          </a:prstGeom>
        </p:spPr>
      </p:pic>
      <p:sp>
        <p:nvSpPr>
          <p:cNvPr id="18" name="文本框 17">
            <a:extLst>
              <a:ext uri="{FF2B5EF4-FFF2-40B4-BE49-F238E27FC236}">
                <a16:creationId xmlns:a16="http://schemas.microsoft.com/office/drawing/2014/main" id="{E4AFA76E-024C-9334-54DB-5EA3D8FCCCAD}"/>
              </a:ext>
            </a:extLst>
          </p:cNvPr>
          <p:cNvSpPr txBox="1"/>
          <p:nvPr/>
        </p:nvSpPr>
        <p:spPr>
          <a:xfrm>
            <a:off x="1775520" y="3109283"/>
            <a:ext cx="8712968" cy="2126864"/>
          </a:xfrm>
          <a:prstGeom prst="rect">
            <a:avLst/>
          </a:prstGeom>
          <a:noFill/>
        </p:spPr>
        <p:txBody>
          <a:bodyPr wrap="square" rtlCol="0">
            <a:spAutoFit/>
          </a:bodyPr>
          <a:lstStyle/>
          <a:p>
            <a:pPr>
              <a:lnSpc>
                <a:spcPct val="150000"/>
              </a:lnSpc>
            </a:pPr>
            <a:r>
              <a:rPr kumimoji="0" lang="zh-CN" altLang="zh-CN" sz="1800" b="0" i="0" u="none" strike="noStrike" cap="none" normalizeH="0" baseline="0" dirty="0">
                <a:ln>
                  <a:noFill/>
                </a:ln>
                <a:solidFill>
                  <a:schemeClr val="tx1"/>
                </a:solidFill>
                <a:effectLst/>
                <a:latin typeface="Arial" panose="020B0604020202020204" pitchFamily="34" charset="0"/>
              </a:rPr>
              <a:t>According to our schedule, the next phase until April 28 is </a:t>
            </a:r>
            <a:r>
              <a:rPr kumimoji="0" lang="en-US" altLang="zh-CN" sz="1800" b="0" i="0" u="none" strike="noStrike" cap="none" normalizeH="0" baseline="0" dirty="0">
                <a:ln>
                  <a:noFill/>
                </a:ln>
                <a:solidFill>
                  <a:schemeClr val="tx1"/>
                </a:solidFill>
                <a:effectLst/>
                <a:latin typeface="Arial" panose="020B0604020202020204" pitchFamily="34" charset="0"/>
              </a:rPr>
              <a:t>to </a:t>
            </a:r>
            <a:r>
              <a:rPr lang="en-US" altLang="zh-CN" dirty="0">
                <a:latin typeface="Arial" panose="020B0604020202020204" pitchFamily="34" charset="0"/>
              </a:rPr>
              <a:t>continue proceeding </a:t>
            </a:r>
            <a:r>
              <a:rPr kumimoji="0" lang="zh-CN" altLang="zh-CN" sz="1800" b="0" i="0" u="none" strike="noStrike" cap="none" normalizeH="0" baseline="0" dirty="0">
                <a:ln>
                  <a:noFill/>
                </a:ln>
                <a:solidFill>
                  <a:schemeClr val="tx1"/>
                </a:solidFill>
                <a:effectLst/>
                <a:latin typeface="Arial" panose="020B0604020202020204" pitchFamily="34" charset="0"/>
              </a:rPr>
              <a:t>backend development, which includes model fine-tuning, backend implementation using the Flask framework, and API documentation preparation.</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a:lnSpc>
                <a:spcPct val="150000"/>
              </a:lnSpc>
            </a:pPr>
            <a:r>
              <a:rPr lang="en-US" altLang="zh-CN" dirty="0">
                <a:latin typeface="Arial" panose="020B0604020202020204" pitchFamily="34" charset="0"/>
              </a:rPr>
              <a:t>And after the backend development, we will begin the Front-end development.</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a:lnSpc>
                <a:spcPct val="150000"/>
              </a:lnSpc>
            </a:pPr>
            <a:endParaRPr lang="zh-CN" altLang="en-US" dirty="0"/>
          </a:p>
        </p:txBody>
      </p:sp>
    </p:spTree>
    <p:extLst>
      <p:ext uri="{BB962C8B-B14F-4D97-AF65-F5344CB8AC3E}">
        <p14:creationId xmlns:p14="http://schemas.microsoft.com/office/powerpoint/2010/main" val="4232846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40D2-1C17-DC6C-60A7-0EBC100F73A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396B426-908F-7788-355E-7F2983EB183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044C28B-3B51-DCF5-52CF-5815DFD1C9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6" y="0"/>
            <a:ext cx="12207345" cy="6866632"/>
          </a:xfrm>
        </p:spPr>
      </p:pic>
      <p:sp>
        <p:nvSpPr>
          <p:cNvPr id="14" name="Rectangle 15">
            <a:extLst>
              <a:ext uri="{FF2B5EF4-FFF2-40B4-BE49-F238E27FC236}">
                <a16:creationId xmlns:a16="http://schemas.microsoft.com/office/drawing/2014/main" id="{D5835800-1DAB-FC29-4823-3538A4114191}"/>
              </a:ext>
            </a:extLst>
          </p:cNvPr>
          <p:cNvSpPr>
            <a:spLocks noChangeArrowheads="1"/>
          </p:cNvSpPr>
          <p:nvPr/>
        </p:nvSpPr>
        <p:spPr bwMode="auto">
          <a:xfrm>
            <a:off x="96602" y="2708920"/>
            <a:ext cx="1220734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8000" dirty="0">
                <a:solidFill>
                  <a:schemeClr val="bg1"/>
                </a:solidFill>
              </a:rPr>
              <a:t>Thank you for listening</a:t>
            </a:r>
            <a:endParaRPr lang="zh-CN" altLang="en-US" sz="8000" b="1" i="1" spc="3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CD1AFD07-03EC-24E9-790C-51135351C1BB}"/>
              </a:ext>
            </a:extLst>
          </p:cNvPr>
          <p:cNvCxnSpPr>
            <a:cxnSpLocks/>
          </p:cNvCxnSpPr>
          <p:nvPr/>
        </p:nvCxnSpPr>
        <p:spPr>
          <a:xfrm>
            <a:off x="1540768" y="4293096"/>
            <a:ext cx="865968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E4CB8983-959C-5761-1E67-5A0509EF6F32}"/>
              </a:ext>
            </a:extLst>
          </p:cNvPr>
          <p:cNvGrpSpPr/>
          <p:nvPr/>
        </p:nvGrpSpPr>
        <p:grpSpPr>
          <a:xfrm>
            <a:off x="3814357" y="1268760"/>
            <a:ext cx="4494267" cy="1317770"/>
            <a:chOff x="9483436" y="3338490"/>
            <a:chExt cx="2493150" cy="731020"/>
          </a:xfrm>
        </p:grpSpPr>
        <p:pic>
          <p:nvPicPr>
            <p:cNvPr id="20" name="图片 19">
              <a:extLst>
                <a:ext uri="{FF2B5EF4-FFF2-40B4-BE49-F238E27FC236}">
                  <a16:creationId xmlns:a16="http://schemas.microsoft.com/office/drawing/2014/main" id="{AD2B516A-A81B-C624-75E1-A83F0C65C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3436" y="3338490"/>
              <a:ext cx="731584" cy="731020"/>
            </a:xfrm>
            <a:prstGeom prst="rect">
              <a:avLst/>
            </a:prstGeom>
          </p:spPr>
        </p:pic>
        <p:pic>
          <p:nvPicPr>
            <p:cNvPr id="21" name="图片 20">
              <a:extLst>
                <a:ext uri="{FF2B5EF4-FFF2-40B4-BE49-F238E27FC236}">
                  <a16:creationId xmlns:a16="http://schemas.microsoft.com/office/drawing/2014/main" id="{41E7BFA2-FE0E-5F22-D7DA-D1EC79B1B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901" y="3370713"/>
              <a:ext cx="1643777" cy="512858"/>
            </a:xfrm>
            <a:prstGeom prst="rect">
              <a:avLst/>
            </a:prstGeom>
          </p:spPr>
        </p:pic>
        <p:sp>
          <p:nvSpPr>
            <p:cNvPr id="22" name="文本框 21">
              <a:extLst>
                <a:ext uri="{FF2B5EF4-FFF2-40B4-BE49-F238E27FC236}">
                  <a16:creationId xmlns:a16="http://schemas.microsoft.com/office/drawing/2014/main" id="{6797BC72-14E2-90C1-7669-9E2A8319E13B}"/>
                </a:ext>
              </a:extLst>
            </p:cNvPr>
            <p:cNvSpPr txBox="1"/>
            <p:nvPr/>
          </p:nvSpPr>
          <p:spPr>
            <a:xfrm>
              <a:off x="10269803" y="3860848"/>
              <a:ext cx="1706783" cy="128052"/>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pic>
        <p:nvPicPr>
          <p:cNvPr id="23" name="图片 22">
            <a:extLst>
              <a:ext uri="{FF2B5EF4-FFF2-40B4-BE49-F238E27FC236}">
                <a16:creationId xmlns:a16="http://schemas.microsoft.com/office/drawing/2014/main" id="{7F66BC6E-4913-704E-C58B-041BF7D7165B}"/>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
        <p:nvSpPr>
          <p:cNvPr id="4" name="文本框 3">
            <a:extLst>
              <a:ext uri="{FF2B5EF4-FFF2-40B4-BE49-F238E27FC236}">
                <a16:creationId xmlns:a16="http://schemas.microsoft.com/office/drawing/2014/main" id="{577E93E5-1FD7-AC76-79F4-92513E0A6549}"/>
              </a:ext>
            </a:extLst>
          </p:cNvPr>
          <p:cNvSpPr txBox="1"/>
          <p:nvPr/>
        </p:nvSpPr>
        <p:spPr>
          <a:xfrm>
            <a:off x="2279576" y="4527251"/>
            <a:ext cx="7848871" cy="584775"/>
          </a:xfrm>
          <a:prstGeom prst="rect">
            <a:avLst/>
          </a:prstGeom>
          <a:noFill/>
        </p:spPr>
        <p:txBody>
          <a:bodyPr wrap="square">
            <a:spAutoFit/>
          </a:bodyPr>
          <a:lstStyle/>
          <a:p>
            <a:r>
              <a:rPr lang="en-US" altLang="zh-CN" sz="3200" dirty="0">
                <a:solidFill>
                  <a:schemeClr val="bg1"/>
                </a:solidFill>
              </a:rPr>
              <a:t>hope all reviewers provide their feedback</a:t>
            </a:r>
            <a:endParaRPr lang="zh-CN" altLang="en-US" sz="3200" dirty="0">
              <a:solidFill>
                <a:schemeClr val="bg1"/>
              </a:solidFill>
            </a:endParaRPr>
          </a:p>
        </p:txBody>
      </p:sp>
    </p:spTree>
    <p:extLst>
      <p:ext uri="{BB962C8B-B14F-4D97-AF65-F5344CB8AC3E}">
        <p14:creationId xmlns:p14="http://schemas.microsoft.com/office/powerpoint/2010/main" val="14794185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9BDAF-70F1-4CB1-9BE1-7D5A6CD5F62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825F37D-01D8-4326-9609-3CD01C827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7" y="3377"/>
            <a:ext cx="12192000" cy="6872068"/>
          </a:xfrm>
        </p:spPr>
      </p:pic>
      <p:sp>
        <p:nvSpPr>
          <p:cNvPr id="8" name="文本框 7">
            <a:extLst>
              <a:ext uri="{FF2B5EF4-FFF2-40B4-BE49-F238E27FC236}">
                <a16:creationId xmlns:a16="http://schemas.microsoft.com/office/drawing/2014/main" id="{CA865C95-DB13-4A44-96F2-BDC98A5EEB14}"/>
              </a:ext>
            </a:extLst>
          </p:cNvPr>
          <p:cNvSpPr txBox="1"/>
          <p:nvPr/>
        </p:nvSpPr>
        <p:spPr>
          <a:xfrm>
            <a:off x="867419" y="1268760"/>
            <a:ext cx="5328592" cy="4508927"/>
          </a:xfrm>
          <a:prstGeom prst="rect">
            <a:avLst/>
          </a:prstGeom>
          <a:noFill/>
        </p:spPr>
        <p:txBody>
          <a:bodyPr wrap="square" rtlCol="0">
            <a:spAutoFit/>
          </a:bodyPr>
          <a:lstStyle/>
          <a:p>
            <a:r>
              <a:rPr lang="en-US" altLang="zh-CN" sz="28700" dirty="0">
                <a:solidFill>
                  <a:schemeClr val="bg1"/>
                </a:solidFill>
                <a:latin typeface="Arial Black" panose="020B0A04020102020204" pitchFamily="34" charset="0"/>
              </a:rPr>
              <a:t>01</a:t>
            </a:r>
            <a:endParaRPr lang="zh-CN" altLang="en-US" sz="28700" dirty="0">
              <a:solidFill>
                <a:schemeClr val="bg1"/>
              </a:solidFill>
              <a:latin typeface="Arial Black" panose="020B0A04020102020204" pitchFamily="34" charset="0"/>
            </a:endParaRPr>
          </a:p>
        </p:txBody>
      </p:sp>
      <p:sp>
        <p:nvSpPr>
          <p:cNvPr id="9" name="标题 4">
            <a:extLst>
              <a:ext uri="{FF2B5EF4-FFF2-40B4-BE49-F238E27FC236}">
                <a16:creationId xmlns:a16="http://schemas.microsoft.com/office/drawing/2014/main" id="{14C0976A-C125-4689-A27E-E30D1B4E182E}"/>
              </a:ext>
            </a:extLst>
          </p:cNvPr>
          <p:cNvSpPr txBox="1">
            <a:spLocks/>
          </p:cNvSpPr>
          <p:nvPr/>
        </p:nvSpPr>
        <p:spPr>
          <a:xfrm>
            <a:off x="6094178" y="2204656"/>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kumimoji="1" lang="en-US" altLang="zh-CN" sz="5400" dirty="0">
                <a:solidFill>
                  <a:schemeClr val="bg1">
                    <a:lumMod val="95000"/>
                  </a:schemeClr>
                </a:solidFill>
                <a:ea typeface="微软雅黑" panose="020B0503020204020204" charset="-122"/>
                <a:sym typeface="Arial" panose="020B0604020202020204"/>
              </a:rPr>
              <a:t>Project Introduction</a:t>
            </a:r>
            <a:endParaRPr kumimoji="1" lang="zh-CN" altLang="en-US" sz="5400" dirty="0">
              <a:solidFill>
                <a:schemeClr val="bg1">
                  <a:lumMod val="95000"/>
                </a:schemeClr>
              </a:solidFill>
              <a:ea typeface="微软雅黑" panose="020B0503020204020204" charset="-122"/>
              <a:sym typeface="Arial" panose="020B0604020202020204"/>
            </a:endParaRPr>
          </a:p>
          <a:p>
            <a:pPr algn="l"/>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43625177-069F-44A5-BD7B-DBA8F758B474}"/>
              </a:ext>
            </a:extLst>
          </p:cNvPr>
          <p:cNvCxnSpPr>
            <a:cxnSpLocks/>
          </p:cNvCxnSpPr>
          <p:nvPr/>
        </p:nvCxnSpPr>
        <p:spPr>
          <a:xfrm>
            <a:off x="6127957" y="3187767"/>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标题 4">
            <a:extLst>
              <a:ext uri="{FF2B5EF4-FFF2-40B4-BE49-F238E27FC236}">
                <a16:creationId xmlns:a16="http://schemas.microsoft.com/office/drawing/2014/main" id="{BA2F4EF0-95B3-41BF-8015-13E06632A8E0}"/>
              </a:ext>
            </a:extLst>
          </p:cNvPr>
          <p:cNvSpPr txBox="1">
            <a:spLocks/>
          </p:cNvSpPr>
          <p:nvPr/>
        </p:nvSpPr>
        <p:spPr>
          <a:xfrm>
            <a:off x="6111050" y="3491614"/>
            <a:ext cx="518273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brief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introduction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of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Forgery Detection Platform for News Scenarios</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F3F65300-D0F7-4CD6-AD5A-598814C1A40C}"/>
              </a:ext>
            </a:extLst>
          </p:cNvPr>
          <p:cNvGrpSpPr/>
          <p:nvPr/>
        </p:nvGrpSpPr>
        <p:grpSpPr>
          <a:xfrm>
            <a:off x="8758474" y="410646"/>
            <a:ext cx="3026158" cy="871761"/>
            <a:chOff x="9477081" y="3365475"/>
            <a:chExt cx="2537602" cy="731020"/>
          </a:xfrm>
        </p:grpSpPr>
        <p:pic>
          <p:nvPicPr>
            <p:cNvPr id="13" name="图片 12">
              <a:extLst>
                <a:ext uri="{FF2B5EF4-FFF2-40B4-BE49-F238E27FC236}">
                  <a16:creationId xmlns:a16="http://schemas.microsoft.com/office/drawing/2014/main" id="{F00C2765-C9BD-4198-96D3-06035B7D5D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7081" y="3365475"/>
              <a:ext cx="731584" cy="731020"/>
            </a:xfrm>
            <a:prstGeom prst="rect">
              <a:avLst/>
            </a:prstGeom>
          </p:spPr>
        </p:pic>
        <p:pic>
          <p:nvPicPr>
            <p:cNvPr id="14" name="图片 13">
              <a:extLst>
                <a:ext uri="{FF2B5EF4-FFF2-40B4-BE49-F238E27FC236}">
                  <a16:creationId xmlns:a16="http://schemas.microsoft.com/office/drawing/2014/main" id="{3DC1D9E0-C95E-4CAF-9CD9-7944532E5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7901" y="3390715"/>
              <a:ext cx="1643777" cy="512858"/>
            </a:xfrm>
            <a:prstGeom prst="rect">
              <a:avLst/>
            </a:prstGeom>
          </p:spPr>
        </p:pic>
        <p:sp>
          <p:nvSpPr>
            <p:cNvPr id="15" name="文本框 14">
              <a:extLst>
                <a:ext uri="{FF2B5EF4-FFF2-40B4-BE49-F238E27FC236}">
                  <a16:creationId xmlns:a16="http://schemas.microsoft.com/office/drawing/2014/main" id="{5FCF6991-6046-4648-9D88-875B0378B6A0}"/>
                </a:ext>
              </a:extLst>
            </p:cNvPr>
            <p:cNvSpPr txBox="1"/>
            <p:nvPr/>
          </p:nvSpPr>
          <p:spPr>
            <a:xfrm>
              <a:off x="10242051" y="3859762"/>
              <a:ext cx="1772632" cy="193565"/>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pic>
        <p:nvPicPr>
          <p:cNvPr id="16" name="图片 15">
            <a:extLst>
              <a:ext uri="{FF2B5EF4-FFF2-40B4-BE49-F238E27FC236}">
                <a16:creationId xmlns:a16="http://schemas.microsoft.com/office/drawing/2014/main" id="{5C184417-EB53-4075-9E0D-F3295CF4F682}"/>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Tree>
    <p:extLst>
      <p:ext uri="{BB962C8B-B14F-4D97-AF65-F5344CB8AC3E}">
        <p14:creationId xmlns:p14="http://schemas.microsoft.com/office/powerpoint/2010/main" val="12989104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0C27-48FB-A5BB-DF25-23AC53013072}"/>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38AB60B0-5543-C98F-98B6-AFDA06D8490C}"/>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D618EF81-FBE5-7350-A0E6-EEFA9D40E73D}"/>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21C12BA1-8795-C949-E507-EAF0CA3E340B}"/>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538EFB31-E1D3-01DF-A443-DCC23C5B483D}"/>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2FA2C6E1-D800-6761-79D4-D1DEFD6FE7FF}"/>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Background</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35EEE00E-2646-FF52-4150-1A5C588166B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sp>
        <p:nvSpPr>
          <p:cNvPr id="15" name="Freeform 15">
            <a:extLst>
              <a:ext uri="{FF2B5EF4-FFF2-40B4-BE49-F238E27FC236}">
                <a16:creationId xmlns:a16="http://schemas.microsoft.com/office/drawing/2014/main" id="{73B492B6-0167-5432-A7CE-8E800CCF97AB}"/>
              </a:ext>
            </a:extLst>
          </p:cNvPr>
          <p:cNvSpPr>
            <a:spLocks/>
          </p:cNvSpPr>
          <p:nvPr/>
        </p:nvSpPr>
        <p:spPr bwMode="auto">
          <a:xfrm>
            <a:off x="1930721" y="2401874"/>
            <a:ext cx="4166572" cy="939114"/>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16" name="Freeform 17">
            <a:extLst>
              <a:ext uri="{FF2B5EF4-FFF2-40B4-BE49-F238E27FC236}">
                <a16:creationId xmlns:a16="http://schemas.microsoft.com/office/drawing/2014/main" id="{08AD330A-96D9-27E5-0AF6-172759FF97E6}"/>
              </a:ext>
            </a:extLst>
          </p:cNvPr>
          <p:cNvSpPr>
            <a:spLocks/>
          </p:cNvSpPr>
          <p:nvPr/>
        </p:nvSpPr>
        <p:spPr bwMode="auto">
          <a:xfrm>
            <a:off x="1930721" y="3397583"/>
            <a:ext cx="4166572" cy="852455"/>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17" name="Freeform 9">
            <a:extLst>
              <a:ext uri="{FF2B5EF4-FFF2-40B4-BE49-F238E27FC236}">
                <a16:creationId xmlns:a16="http://schemas.microsoft.com/office/drawing/2014/main" id="{82ADF552-74F8-C41C-D869-0E375CBD8D40}"/>
              </a:ext>
            </a:extLst>
          </p:cNvPr>
          <p:cNvSpPr>
            <a:spLocks/>
          </p:cNvSpPr>
          <p:nvPr/>
        </p:nvSpPr>
        <p:spPr bwMode="auto">
          <a:xfrm>
            <a:off x="874229" y="1604745"/>
            <a:ext cx="878776" cy="1052303"/>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18" name="Freeform 10">
            <a:extLst>
              <a:ext uri="{FF2B5EF4-FFF2-40B4-BE49-F238E27FC236}">
                <a16:creationId xmlns:a16="http://schemas.microsoft.com/office/drawing/2014/main" id="{D5D2415C-BBBF-ADD7-EAF5-DD26FEB5857C}"/>
              </a:ext>
            </a:extLst>
          </p:cNvPr>
          <p:cNvSpPr>
            <a:spLocks/>
          </p:cNvSpPr>
          <p:nvPr/>
        </p:nvSpPr>
        <p:spPr bwMode="auto">
          <a:xfrm>
            <a:off x="874229" y="2705299"/>
            <a:ext cx="878776" cy="939114"/>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19" name="Freeform 11">
            <a:extLst>
              <a:ext uri="{FF2B5EF4-FFF2-40B4-BE49-F238E27FC236}">
                <a16:creationId xmlns:a16="http://schemas.microsoft.com/office/drawing/2014/main" id="{5FB726D8-DE1A-62B2-E9A0-14F730CF74F9}"/>
              </a:ext>
            </a:extLst>
          </p:cNvPr>
          <p:cNvSpPr>
            <a:spLocks/>
          </p:cNvSpPr>
          <p:nvPr/>
        </p:nvSpPr>
        <p:spPr bwMode="auto">
          <a:xfrm>
            <a:off x="874229" y="3749259"/>
            <a:ext cx="878776" cy="1052303"/>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Lst>
            <a:ahLst/>
            <a:cxnLst>
              <a:cxn ang="0">
                <a:pos x="T0" y="T1"/>
              </a:cxn>
              <a:cxn ang="0">
                <a:pos x="T2" y="T3"/>
              </a:cxn>
              <a:cxn ang="0">
                <a:pos x="T4" y="T5"/>
              </a:cxn>
              <a:cxn ang="0">
                <a:pos x="T6" y="T7"/>
              </a:cxn>
              <a:cxn ang="0">
                <a:pos x="T8" y="T9"/>
              </a:cxn>
            </a:cxnLst>
            <a:rect l="0" t="0" r="r" b="b"/>
            <a:pathLst>
              <a:path w="433" h="595">
                <a:moveTo>
                  <a:pt x="0" y="274"/>
                </a:moveTo>
                <a:lnTo>
                  <a:pt x="433" y="595"/>
                </a:lnTo>
                <a:lnTo>
                  <a:pt x="433" y="113"/>
                </a:lnTo>
                <a:lnTo>
                  <a:pt x="0" y="0"/>
                </a:lnTo>
                <a:lnTo>
                  <a:pt x="0" y="274"/>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0" name="Freeform 12">
            <a:extLst>
              <a:ext uri="{FF2B5EF4-FFF2-40B4-BE49-F238E27FC236}">
                <a16:creationId xmlns:a16="http://schemas.microsoft.com/office/drawing/2014/main" id="{F92DEC6A-EC3F-E769-F25B-A70487B023B8}"/>
              </a:ext>
            </a:extLst>
          </p:cNvPr>
          <p:cNvSpPr>
            <a:spLocks/>
          </p:cNvSpPr>
          <p:nvPr/>
        </p:nvSpPr>
        <p:spPr bwMode="auto">
          <a:xfrm>
            <a:off x="874229" y="4538546"/>
            <a:ext cx="878776" cy="1335275"/>
          </a:xfrm>
          <a:custGeom>
            <a:avLst/>
            <a:gdLst>
              <a:gd name="T0" fmla="*/ 0 w 433"/>
              <a:gd name="T1" fmla="*/ 273 h 755"/>
              <a:gd name="T2" fmla="*/ 433 w 433"/>
              <a:gd name="T3" fmla="*/ 755 h 755"/>
              <a:gd name="T4" fmla="*/ 433 w 433"/>
              <a:gd name="T5" fmla="*/ 321 h 755"/>
              <a:gd name="T6" fmla="*/ 0 w 433"/>
              <a:gd name="T7" fmla="*/ 0 h 755"/>
              <a:gd name="T8" fmla="*/ 0 w 433"/>
              <a:gd name="T9" fmla="*/ 273 h 755"/>
            </a:gdLst>
            <a:ahLst/>
            <a:cxnLst>
              <a:cxn ang="0">
                <a:pos x="T0" y="T1"/>
              </a:cxn>
              <a:cxn ang="0">
                <a:pos x="T2" y="T3"/>
              </a:cxn>
              <a:cxn ang="0">
                <a:pos x="T4" y="T5"/>
              </a:cxn>
              <a:cxn ang="0">
                <a:pos x="T6" y="T7"/>
              </a:cxn>
              <a:cxn ang="0">
                <a:pos x="T8" y="T9"/>
              </a:cxn>
            </a:cxnLst>
            <a:rect l="0" t="0" r="r" b="b"/>
            <a:pathLst>
              <a:path w="433" h="755">
                <a:moveTo>
                  <a:pt x="0" y="273"/>
                </a:moveTo>
                <a:lnTo>
                  <a:pt x="433" y="755"/>
                </a:lnTo>
                <a:lnTo>
                  <a:pt x="433" y="321"/>
                </a:lnTo>
                <a:lnTo>
                  <a:pt x="0" y="0"/>
                </a:lnTo>
                <a:lnTo>
                  <a:pt x="0" y="273"/>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微软雅黑" pitchFamily="34" charset="-122"/>
            </a:endParaRPr>
          </a:p>
        </p:txBody>
      </p:sp>
      <p:sp>
        <p:nvSpPr>
          <p:cNvPr id="21" name="Freeform 19">
            <a:extLst>
              <a:ext uri="{FF2B5EF4-FFF2-40B4-BE49-F238E27FC236}">
                <a16:creationId xmlns:a16="http://schemas.microsoft.com/office/drawing/2014/main" id="{9193502A-741B-C22E-7AFF-32C8155DA23A}"/>
              </a:ext>
            </a:extLst>
          </p:cNvPr>
          <p:cNvSpPr>
            <a:spLocks/>
          </p:cNvSpPr>
          <p:nvPr/>
        </p:nvSpPr>
        <p:spPr bwMode="auto">
          <a:xfrm>
            <a:off x="1930721" y="4306634"/>
            <a:ext cx="4166572" cy="767563"/>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22" name="Rectangle 5">
            <a:extLst>
              <a:ext uri="{FF2B5EF4-FFF2-40B4-BE49-F238E27FC236}">
                <a16:creationId xmlns:a16="http://schemas.microsoft.com/office/drawing/2014/main" id="{3594EE7B-B40A-1A12-322F-7D774D5EE642}"/>
              </a:ext>
            </a:extLst>
          </p:cNvPr>
          <p:cNvSpPr>
            <a:spLocks noChangeArrowheads="1"/>
          </p:cNvSpPr>
          <p:nvPr/>
        </p:nvSpPr>
        <p:spPr bwMode="auto">
          <a:xfrm>
            <a:off x="-35882" y="2172459"/>
            <a:ext cx="873784" cy="484589"/>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3" name="Rectangle 6">
            <a:extLst>
              <a:ext uri="{FF2B5EF4-FFF2-40B4-BE49-F238E27FC236}">
                <a16:creationId xmlns:a16="http://schemas.microsoft.com/office/drawing/2014/main" id="{1A7459D6-D44E-D307-8DA8-D2A9EF027CB4}"/>
              </a:ext>
            </a:extLst>
          </p:cNvPr>
          <p:cNvSpPr>
            <a:spLocks noChangeArrowheads="1"/>
          </p:cNvSpPr>
          <p:nvPr/>
        </p:nvSpPr>
        <p:spPr bwMode="auto">
          <a:xfrm>
            <a:off x="-35882" y="2961745"/>
            <a:ext cx="873784" cy="482823"/>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4" name="Rectangle 7">
            <a:extLst>
              <a:ext uri="{FF2B5EF4-FFF2-40B4-BE49-F238E27FC236}">
                <a16:creationId xmlns:a16="http://schemas.microsoft.com/office/drawing/2014/main" id="{F10238CB-4828-FEDE-CDAC-5530087D7913}"/>
              </a:ext>
            </a:extLst>
          </p:cNvPr>
          <p:cNvSpPr>
            <a:spLocks noChangeArrowheads="1"/>
          </p:cNvSpPr>
          <p:nvPr/>
        </p:nvSpPr>
        <p:spPr bwMode="auto">
          <a:xfrm>
            <a:off x="-35882" y="3749258"/>
            <a:ext cx="873784" cy="484589"/>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5" name="Rectangle 8">
            <a:extLst>
              <a:ext uri="{FF2B5EF4-FFF2-40B4-BE49-F238E27FC236}">
                <a16:creationId xmlns:a16="http://schemas.microsoft.com/office/drawing/2014/main" id="{791C23C8-935F-0DA0-F18C-54B8C04A5432}"/>
              </a:ext>
            </a:extLst>
          </p:cNvPr>
          <p:cNvSpPr>
            <a:spLocks noChangeArrowheads="1"/>
          </p:cNvSpPr>
          <p:nvPr/>
        </p:nvSpPr>
        <p:spPr bwMode="auto">
          <a:xfrm>
            <a:off x="-35882" y="4538545"/>
            <a:ext cx="873784" cy="482823"/>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微软雅黑" pitchFamily="34" charset="-122"/>
            </a:endParaRPr>
          </a:p>
        </p:txBody>
      </p:sp>
      <p:sp>
        <p:nvSpPr>
          <p:cNvPr id="26" name="Freeform 13">
            <a:extLst>
              <a:ext uri="{FF2B5EF4-FFF2-40B4-BE49-F238E27FC236}">
                <a16:creationId xmlns:a16="http://schemas.microsoft.com/office/drawing/2014/main" id="{5240DD94-F82B-B67F-3521-3F1F088DB651}"/>
              </a:ext>
            </a:extLst>
          </p:cNvPr>
          <p:cNvSpPr>
            <a:spLocks/>
          </p:cNvSpPr>
          <p:nvPr/>
        </p:nvSpPr>
        <p:spPr bwMode="auto">
          <a:xfrm>
            <a:off x="1794572" y="1604745"/>
            <a:ext cx="3396611" cy="795860"/>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27" name="Rectangle 63">
            <a:extLst>
              <a:ext uri="{FF2B5EF4-FFF2-40B4-BE49-F238E27FC236}">
                <a16:creationId xmlns:a16="http://schemas.microsoft.com/office/drawing/2014/main" id="{57924630-B49A-C3C6-5874-EAA169EE3AA5}"/>
              </a:ext>
            </a:extLst>
          </p:cNvPr>
          <p:cNvSpPr/>
          <p:nvPr/>
        </p:nvSpPr>
        <p:spPr>
          <a:xfrm>
            <a:off x="1908654" y="1627547"/>
            <a:ext cx="2135829" cy="659244"/>
          </a:xfrm>
          <a:prstGeom prst="rect">
            <a:avLst/>
          </a:prstGeom>
        </p:spPr>
        <p:txBody>
          <a:bodyPr wrap="none" lIns="104229" tIns="52114" rIns="104229" bIns="52114">
            <a:spAutoFit/>
          </a:bodyPr>
          <a:lstStyle/>
          <a:p>
            <a:pPr defTabSz="967527">
              <a:defRPr/>
            </a:pPr>
            <a:r>
              <a:rPr lang="en-US" altLang="zh-CN" sz="3600" dirty="0">
                <a:solidFill>
                  <a:schemeClr val="bg1"/>
                </a:solidFill>
              </a:rPr>
              <a:t>Fake news</a:t>
            </a:r>
            <a:endParaRPr lang="id-ID" sz="3600" b="1" kern="0" dirty="0">
              <a:solidFill>
                <a:schemeClr val="bg1"/>
              </a:solidFill>
              <a:latin typeface="迷你简菱心" panose="02010609000101010101" pitchFamily="49" charset="-122"/>
              <a:ea typeface="迷你简菱心" panose="02010609000101010101" pitchFamily="49" charset="-122"/>
            </a:endParaRPr>
          </a:p>
        </p:txBody>
      </p:sp>
      <p:sp>
        <p:nvSpPr>
          <p:cNvPr id="29" name="Freeform 14">
            <a:extLst>
              <a:ext uri="{FF2B5EF4-FFF2-40B4-BE49-F238E27FC236}">
                <a16:creationId xmlns:a16="http://schemas.microsoft.com/office/drawing/2014/main" id="{DD468E06-AAEA-799E-63D2-2ACD204B79BC}"/>
              </a:ext>
            </a:extLst>
          </p:cNvPr>
          <p:cNvSpPr>
            <a:spLocks/>
          </p:cNvSpPr>
          <p:nvPr/>
        </p:nvSpPr>
        <p:spPr bwMode="auto">
          <a:xfrm>
            <a:off x="1794572" y="2705299"/>
            <a:ext cx="3396611" cy="939114"/>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0" name="Rectangle 67">
            <a:extLst>
              <a:ext uri="{FF2B5EF4-FFF2-40B4-BE49-F238E27FC236}">
                <a16:creationId xmlns:a16="http://schemas.microsoft.com/office/drawing/2014/main" id="{E0397584-6EB4-9AAC-7D19-BDAE6C20B67F}"/>
              </a:ext>
            </a:extLst>
          </p:cNvPr>
          <p:cNvSpPr/>
          <p:nvPr/>
        </p:nvSpPr>
        <p:spPr>
          <a:xfrm>
            <a:off x="1908654" y="2795276"/>
            <a:ext cx="3103273" cy="659244"/>
          </a:xfrm>
          <a:prstGeom prst="rect">
            <a:avLst/>
          </a:prstGeom>
        </p:spPr>
        <p:txBody>
          <a:bodyPr wrap="none" lIns="104229" tIns="52114" rIns="104229" bIns="52114">
            <a:spAutoFit/>
          </a:bodyPr>
          <a:lstStyle/>
          <a:p>
            <a:pPr defTabSz="967527">
              <a:defRPr/>
            </a:pPr>
            <a:r>
              <a:rPr lang="en-US" altLang="zh-CN" sz="3600" dirty="0">
                <a:solidFill>
                  <a:schemeClr val="bg1"/>
                </a:solidFill>
              </a:rPr>
              <a:t>Misinformation</a:t>
            </a:r>
            <a:endParaRPr lang="id-ID" altLang="zh-CN" sz="3600" b="1" kern="0" dirty="0">
              <a:solidFill>
                <a:schemeClr val="bg1"/>
              </a:solidFill>
              <a:latin typeface="迷你简菱心" panose="02010609000101010101" pitchFamily="49" charset="-122"/>
              <a:ea typeface="迷你简菱心" panose="02010609000101010101" pitchFamily="49" charset="-122"/>
            </a:endParaRPr>
          </a:p>
        </p:txBody>
      </p:sp>
      <p:sp>
        <p:nvSpPr>
          <p:cNvPr id="31" name="Rectangle 68">
            <a:extLst>
              <a:ext uri="{FF2B5EF4-FFF2-40B4-BE49-F238E27FC236}">
                <a16:creationId xmlns:a16="http://schemas.microsoft.com/office/drawing/2014/main" id="{0BD6C405-4C3C-CF77-82BF-C355743EBA2D}"/>
              </a:ext>
            </a:extLst>
          </p:cNvPr>
          <p:cNvSpPr/>
          <p:nvPr/>
        </p:nvSpPr>
        <p:spPr>
          <a:xfrm>
            <a:off x="6456040" y="1411358"/>
            <a:ext cx="5057402" cy="2075016"/>
          </a:xfrm>
          <a:prstGeom prst="rect">
            <a:avLst/>
          </a:prstGeom>
        </p:spPr>
        <p:txBody>
          <a:bodyPr wrap="square" lIns="104229" tIns="52114" rIns="104229" bIns="52114">
            <a:spAutoFit/>
          </a:bodyPr>
          <a:lstStyle/>
          <a:p>
            <a:pPr algn="just" defTabSz="967527">
              <a:defRPr/>
            </a:pPr>
            <a:r>
              <a:rPr lang="en-US" altLang="zh-CN" sz="1600" dirty="0">
                <a:latin typeface="Microsoft YaHei Light" panose="020B0502040204020203" pitchFamily="34" charset="-122"/>
                <a:ea typeface="Microsoft YaHei Light" panose="020B0502040204020203" pitchFamily="34" charset="-122"/>
              </a:rPr>
              <a:t>The rise of social media, short video platforms, and self-media has made fake news a serious global issue. Misinformation now spreads faster due to easy access and sharing of digital content. False news can mislead public opinion, affect politics, harm financial markets, and threaten national security. With the growth of advanced forgery methods like deepfakes, traditional detection tools are no longer effective.</a:t>
            </a:r>
            <a:endParaRPr lang="zh-CN" altLang="en-US" sz="1587" kern="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p:txBody>
      </p:sp>
      <p:sp>
        <p:nvSpPr>
          <p:cNvPr id="32" name="Freeform 16">
            <a:extLst>
              <a:ext uri="{FF2B5EF4-FFF2-40B4-BE49-F238E27FC236}">
                <a16:creationId xmlns:a16="http://schemas.microsoft.com/office/drawing/2014/main" id="{A2131377-1CDE-DEB7-95C2-8347224A1921}"/>
              </a:ext>
            </a:extLst>
          </p:cNvPr>
          <p:cNvSpPr>
            <a:spLocks/>
          </p:cNvSpPr>
          <p:nvPr/>
        </p:nvSpPr>
        <p:spPr bwMode="auto">
          <a:xfrm>
            <a:off x="1794572" y="3949106"/>
            <a:ext cx="3396611" cy="852455"/>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3" name="Rectangle 71">
            <a:extLst>
              <a:ext uri="{FF2B5EF4-FFF2-40B4-BE49-F238E27FC236}">
                <a16:creationId xmlns:a16="http://schemas.microsoft.com/office/drawing/2014/main" id="{962F524C-CB12-AE49-A151-B7BBBD578352}"/>
              </a:ext>
            </a:extLst>
          </p:cNvPr>
          <p:cNvSpPr/>
          <p:nvPr/>
        </p:nvSpPr>
        <p:spPr>
          <a:xfrm>
            <a:off x="1908654" y="4000208"/>
            <a:ext cx="2946243" cy="659244"/>
          </a:xfrm>
          <a:prstGeom prst="rect">
            <a:avLst/>
          </a:prstGeom>
        </p:spPr>
        <p:txBody>
          <a:bodyPr wrap="none" lIns="104229" tIns="52114" rIns="104229" bIns="52114">
            <a:spAutoFit/>
          </a:bodyPr>
          <a:lstStyle/>
          <a:p>
            <a:pPr defTabSz="967527">
              <a:defRPr/>
            </a:pPr>
            <a:r>
              <a:rPr lang="en-US" altLang="zh-CN" sz="3600" dirty="0">
                <a:solidFill>
                  <a:schemeClr val="bg1"/>
                </a:solidFill>
              </a:rPr>
              <a:t>Digital content</a:t>
            </a:r>
            <a:endParaRPr lang="id-ID" altLang="zh-CN" sz="3600" b="1" kern="0" dirty="0">
              <a:solidFill>
                <a:schemeClr val="bg1"/>
              </a:solidFill>
              <a:latin typeface="迷你简菱心" panose="02010609000101010101" pitchFamily="49" charset="-122"/>
              <a:ea typeface="迷你简菱心" panose="02010609000101010101" pitchFamily="49" charset="-122"/>
            </a:endParaRPr>
          </a:p>
        </p:txBody>
      </p:sp>
      <p:sp>
        <p:nvSpPr>
          <p:cNvPr id="35" name="Freeform 18">
            <a:extLst>
              <a:ext uri="{FF2B5EF4-FFF2-40B4-BE49-F238E27FC236}">
                <a16:creationId xmlns:a16="http://schemas.microsoft.com/office/drawing/2014/main" id="{5B014445-34BA-1F84-BC8F-247FC1A1DDDA}"/>
              </a:ext>
            </a:extLst>
          </p:cNvPr>
          <p:cNvSpPr>
            <a:spLocks/>
          </p:cNvSpPr>
          <p:nvPr/>
        </p:nvSpPr>
        <p:spPr bwMode="auto">
          <a:xfrm>
            <a:off x="1794572" y="5106259"/>
            <a:ext cx="3396611" cy="767563"/>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 name="T10" fmla="*/ 0 w 2053"/>
              <a:gd name="T11" fmla="*/ 0 h 434"/>
            </a:gdLst>
            <a:ahLst/>
            <a:cxnLst>
              <a:cxn ang="0">
                <a:pos x="T0" y="T1"/>
              </a:cxn>
              <a:cxn ang="0">
                <a:pos x="T2" y="T3"/>
              </a:cxn>
              <a:cxn ang="0">
                <a:pos x="T4" y="T5"/>
              </a:cxn>
              <a:cxn ang="0">
                <a:pos x="T6" y="T7"/>
              </a:cxn>
              <a:cxn ang="0">
                <a:pos x="T8" y="T9"/>
              </a:cxn>
              <a:cxn ang="0">
                <a:pos x="T10" y="T11"/>
              </a:cxn>
            </a:cxnLst>
            <a:rect l="0" t="0" r="r" b="b"/>
            <a:pathLst>
              <a:path w="2053" h="434">
                <a:moveTo>
                  <a:pt x="0" y="0"/>
                </a:moveTo>
                <a:lnTo>
                  <a:pt x="0" y="434"/>
                </a:lnTo>
                <a:lnTo>
                  <a:pt x="1893" y="434"/>
                </a:lnTo>
                <a:lnTo>
                  <a:pt x="2053" y="225"/>
                </a:lnTo>
                <a:lnTo>
                  <a:pt x="1893" y="0"/>
                </a:lnTo>
                <a:lnTo>
                  <a:pt x="0" y="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6" name="Rectangle 75">
            <a:extLst>
              <a:ext uri="{FF2B5EF4-FFF2-40B4-BE49-F238E27FC236}">
                <a16:creationId xmlns:a16="http://schemas.microsoft.com/office/drawing/2014/main" id="{1D528722-A6B2-0DC5-7756-52DCE80FD7BA}"/>
              </a:ext>
            </a:extLst>
          </p:cNvPr>
          <p:cNvSpPr/>
          <p:nvPr/>
        </p:nvSpPr>
        <p:spPr>
          <a:xfrm>
            <a:off x="1908654" y="5127317"/>
            <a:ext cx="3323910" cy="659244"/>
          </a:xfrm>
          <a:prstGeom prst="rect">
            <a:avLst/>
          </a:prstGeom>
        </p:spPr>
        <p:txBody>
          <a:bodyPr wrap="none" lIns="104229" tIns="52114" rIns="104229" bIns="52114">
            <a:spAutoFit/>
          </a:bodyPr>
          <a:lstStyle/>
          <a:p>
            <a:pPr defTabSz="967527">
              <a:defRPr/>
            </a:pPr>
            <a:r>
              <a:rPr lang="en-US" altLang="zh-CN" sz="3600" dirty="0">
                <a:solidFill>
                  <a:schemeClr val="bg1"/>
                </a:solidFill>
              </a:rPr>
              <a:t>Traditional limits</a:t>
            </a:r>
            <a:endParaRPr lang="id-ID" altLang="zh-CN" sz="3600" b="1" kern="0" dirty="0">
              <a:solidFill>
                <a:schemeClr val="bg1"/>
              </a:solidFill>
              <a:latin typeface="迷你简菱心" panose="02010609000101010101" pitchFamily="49" charset="-122"/>
              <a:ea typeface="迷你简菱心" panose="02010609000101010101" pitchFamily="49" charset="-122"/>
            </a:endParaRPr>
          </a:p>
        </p:txBody>
      </p:sp>
      <p:sp>
        <p:nvSpPr>
          <p:cNvPr id="51" name="Rectangle 109">
            <a:extLst>
              <a:ext uri="{FF2B5EF4-FFF2-40B4-BE49-F238E27FC236}">
                <a16:creationId xmlns:a16="http://schemas.microsoft.com/office/drawing/2014/main" id="{EF99A526-711F-B148-D6EC-E67CEFFE7489}"/>
              </a:ext>
            </a:extLst>
          </p:cNvPr>
          <p:cNvSpPr/>
          <p:nvPr/>
        </p:nvSpPr>
        <p:spPr>
          <a:xfrm>
            <a:off x="105987" y="2114318"/>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01</a:t>
            </a:r>
          </a:p>
        </p:txBody>
      </p:sp>
      <p:sp>
        <p:nvSpPr>
          <p:cNvPr id="52" name="Rectangle 110">
            <a:extLst>
              <a:ext uri="{FF2B5EF4-FFF2-40B4-BE49-F238E27FC236}">
                <a16:creationId xmlns:a16="http://schemas.microsoft.com/office/drawing/2014/main" id="{D0C448E1-C9C6-B03C-0616-BCDC2D10410C}"/>
              </a:ext>
            </a:extLst>
          </p:cNvPr>
          <p:cNvSpPr/>
          <p:nvPr/>
        </p:nvSpPr>
        <p:spPr>
          <a:xfrm>
            <a:off x="92461" y="2902997"/>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02</a:t>
            </a:r>
          </a:p>
        </p:txBody>
      </p:sp>
      <p:sp>
        <p:nvSpPr>
          <p:cNvPr id="53" name="Rectangle 111">
            <a:extLst>
              <a:ext uri="{FF2B5EF4-FFF2-40B4-BE49-F238E27FC236}">
                <a16:creationId xmlns:a16="http://schemas.microsoft.com/office/drawing/2014/main" id="{483DEA6A-0601-C5A8-A600-B01610E3D408}"/>
              </a:ext>
            </a:extLst>
          </p:cNvPr>
          <p:cNvSpPr/>
          <p:nvPr/>
        </p:nvSpPr>
        <p:spPr>
          <a:xfrm>
            <a:off x="94263" y="3702052"/>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03</a:t>
            </a:r>
          </a:p>
        </p:txBody>
      </p:sp>
      <p:sp>
        <p:nvSpPr>
          <p:cNvPr id="54" name="Rectangle 112">
            <a:extLst>
              <a:ext uri="{FF2B5EF4-FFF2-40B4-BE49-F238E27FC236}">
                <a16:creationId xmlns:a16="http://schemas.microsoft.com/office/drawing/2014/main" id="{DAD01C84-BB6B-4C5D-F87B-A147EAFF6A0C}"/>
              </a:ext>
            </a:extLst>
          </p:cNvPr>
          <p:cNvSpPr/>
          <p:nvPr/>
        </p:nvSpPr>
        <p:spPr>
          <a:xfrm>
            <a:off x="93362" y="4490730"/>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04</a:t>
            </a:r>
          </a:p>
        </p:txBody>
      </p:sp>
      <p:cxnSp>
        <p:nvCxnSpPr>
          <p:cNvPr id="55" name="Straight Connector 114">
            <a:extLst>
              <a:ext uri="{FF2B5EF4-FFF2-40B4-BE49-F238E27FC236}">
                <a16:creationId xmlns:a16="http://schemas.microsoft.com/office/drawing/2014/main" id="{8E08076B-0578-9BF8-C023-FADEB596CB15}"/>
              </a:ext>
            </a:extLst>
          </p:cNvPr>
          <p:cNvCxnSpPr/>
          <p:nvPr/>
        </p:nvCxnSpPr>
        <p:spPr>
          <a:xfrm>
            <a:off x="6218138" y="1573520"/>
            <a:ext cx="748" cy="881258"/>
          </a:xfrm>
          <a:prstGeom prst="line">
            <a:avLst/>
          </a:prstGeom>
          <a:noFill/>
          <a:ln w="19050" cap="flat" cmpd="sng" algn="ctr">
            <a:solidFill>
              <a:srgbClr val="0B5AA8"/>
            </a:solidFill>
            <a:prstDash val="solid"/>
            <a:miter lim="800000"/>
          </a:ln>
          <a:effectLst/>
        </p:spPr>
      </p:cxnSp>
      <p:cxnSp>
        <p:nvCxnSpPr>
          <p:cNvPr id="56" name="Straight Connector 115">
            <a:extLst>
              <a:ext uri="{FF2B5EF4-FFF2-40B4-BE49-F238E27FC236}">
                <a16:creationId xmlns:a16="http://schemas.microsoft.com/office/drawing/2014/main" id="{2F8F6730-F41B-122D-3791-04BE51C59CE2}"/>
              </a:ext>
            </a:extLst>
          </p:cNvPr>
          <p:cNvCxnSpPr/>
          <p:nvPr/>
        </p:nvCxnSpPr>
        <p:spPr>
          <a:xfrm>
            <a:off x="6218138" y="2707289"/>
            <a:ext cx="748" cy="881258"/>
          </a:xfrm>
          <a:prstGeom prst="line">
            <a:avLst/>
          </a:prstGeom>
          <a:noFill/>
          <a:ln w="19050" cap="flat" cmpd="sng" algn="ctr">
            <a:solidFill>
              <a:srgbClr val="0B5AA8"/>
            </a:solidFill>
            <a:prstDash val="solid"/>
            <a:miter lim="800000"/>
          </a:ln>
          <a:effectLst/>
        </p:spPr>
      </p:cxnSp>
      <p:cxnSp>
        <p:nvCxnSpPr>
          <p:cNvPr id="57" name="Straight Connector 116">
            <a:extLst>
              <a:ext uri="{FF2B5EF4-FFF2-40B4-BE49-F238E27FC236}">
                <a16:creationId xmlns:a16="http://schemas.microsoft.com/office/drawing/2014/main" id="{14A75039-54ED-1EF4-962E-D679DDDD081D}"/>
              </a:ext>
            </a:extLst>
          </p:cNvPr>
          <p:cNvCxnSpPr/>
          <p:nvPr/>
        </p:nvCxnSpPr>
        <p:spPr>
          <a:xfrm>
            <a:off x="6218138" y="3938455"/>
            <a:ext cx="748" cy="881258"/>
          </a:xfrm>
          <a:prstGeom prst="line">
            <a:avLst/>
          </a:prstGeom>
          <a:noFill/>
          <a:ln w="19050" cap="flat" cmpd="sng" algn="ctr">
            <a:solidFill>
              <a:srgbClr val="0B5AA8"/>
            </a:solidFill>
            <a:prstDash val="solid"/>
            <a:miter lim="800000"/>
          </a:ln>
          <a:effectLst/>
        </p:spPr>
      </p:cxnSp>
      <p:cxnSp>
        <p:nvCxnSpPr>
          <p:cNvPr id="58" name="Straight Connector 117">
            <a:extLst>
              <a:ext uri="{FF2B5EF4-FFF2-40B4-BE49-F238E27FC236}">
                <a16:creationId xmlns:a16="http://schemas.microsoft.com/office/drawing/2014/main" id="{B7D7BD6D-21DF-E657-0A19-A85A3366F86D}"/>
              </a:ext>
            </a:extLst>
          </p:cNvPr>
          <p:cNvCxnSpPr/>
          <p:nvPr/>
        </p:nvCxnSpPr>
        <p:spPr>
          <a:xfrm>
            <a:off x="6218138" y="5085438"/>
            <a:ext cx="748" cy="881258"/>
          </a:xfrm>
          <a:prstGeom prst="line">
            <a:avLst/>
          </a:prstGeom>
          <a:noFill/>
          <a:ln w="19050" cap="flat" cmpd="sng" algn="ctr">
            <a:solidFill>
              <a:srgbClr val="0B5AA8"/>
            </a:solidFill>
            <a:prstDash val="solid"/>
            <a:miter lim="800000"/>
          </a:ln>
          <a:effectLst/>
        </p:spPr>
      </p:cxnSp>
      <p:grpSp>
        <p:nvGrpSpPr>
          <p:cNvPr id="59" name="组合 58">
            <a:extLst>
              <a:ext uri="{FF2B5EF4-FFF2-40B4-BE49-F238E27FC236}">
                <a16:creationId xmlns:a16="http://schemas.microsoft.com/office/drawing/2014/main" id="{99737485-4CEF-9F9C-280F-E2FCC47374E9}"/>
              </a:ext>
            </a:extLst>
          </p:cNvPr>
          <p:cNvGrpSpPr/>
          <p:nvPr/>
        </p:nvGrpSpPr>
        <p:grpSpPr>
          <a:xfrm>
            <a:off x="9218934" y="274638"/>
            <a:ext cx="2545960" cy="731019"/>
            <a:chOff x="9488724" y="3354030"/>
            <a:chExt cx="2545960" cy="731019"/>
          </a:xfrm>
        </p:grpSpPr>
        <p:pic>
          <p:nvPicPr>
            <p:cNvPr id="60" name="图片 59">
              <a:extLst>
                <a:ext uri="{FF2B5EF4-FFF2-40B4-BE49-F238E27FC236}">
                  <a16:creationId xmlns:a16="http://schemas.microsoft.com/office/drawing/2014/main" id="{F08B270D-1E3F-81DF-0A3F-64787132C5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61" name="图片 60">
              <a:extLst>
                <a:ext uri="{FF2B5EF4-FFF2-40B4-BE49-F238E27FC236}">
                  <a16:creationId xmlns:a16="http://schemas.microsoft.com/office/drawing/2014/main" id="{AB8005BE-9586-0A43-C2A1-5D9496AB3F9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62" name="文本框 61">
              <a:extLst>
                <a:ext uri="{FF2B5EF4-FFF2-40B4-BE49-F238E27FC236}">
                  <a16:creationId xmlns:a16="http://schemas.microsoft.com/office/drawing/2014/main" id="{7065EBF5-BB5C-208C-C8E4-08B85EE110E6}"/>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1026" name="Picture 2" descr="AI新聞造假事件頻傳 媒體識讀難度增加｜#寰宇大話題 @globalnewstw">
            <a:extLst>
              <a:ext uri="{FF2B5EF4-FFF2-40B4-BE49-F238E27FC236}">
                <a16:creationId xmlns:a16="http://schemas.microsoft.com/office/drawing/2014/main" id="{32343925-6ED6-29B1-042D-98BE16A93F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1933" y="3677843"/>
            <a:ext cx="4511076" cy="253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305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43C2-AAEB-3532-F60C-E5F09F4A97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3DF142-3888-585B-281A-1D94BCABE9D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8B64F5E-F88E-9CA8-BCFD-F7DC74A413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矩形 6">
            <a:extLst>
              <a:ext uri="{FF2B5EF4-FFF2-40B4-BE49-F238E27FC236}">
                <a16:creationId xmlns:a16="http://schemas.microsoft.com/office/drawing/2014/main" id="{232F7981-3647-341F-CC1D-73BABF3540E2}"/>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B7B6BBC2-AB10-2A71-E36B-9EAE309A58C6}"/>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A7CD00F3-96E0-2BFF-1285-EA1865D57F93}"/>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EC2BD900-4D88-BA57-C3C8-81C140A2D27C}"/>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BB9851E9-3DC3-86C2-C77E-EAA40121B3A9}"/>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Overview</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sp>
        <p:nvSpPr>
          <p:cNvPr id="14" name="文本框 13">
            <a:extLst>
              <a:ext uri="{FF2B5EF4-FFF2-40B4-BE49-F238E27FC236}">
                <a16:creationId xmlns:a16="http://schemas.microsoft.com/office/drawing/2014/main" id="{B129CAAF-3A50-814E-51FB-9621EFF4D368}"/>
              </a:ext>
            </a:extLst>
          </p:cNvPr>
          <p:cNvSpPr txBox="1"/>
          <p:nvPr/>
        </p:nvSpPr>
        <p:spPr>
          <a:xfrm>
            <a:off x="10855664" y="6297357"/>
            <a:ext cx="1099981" cy="369332"/>
          </a:xfrm>
          <a:prstGeom prst="rect">
            <a:avLst/>
          </a:prstGeom>
          <a:noFill/>
        </p:spPr>
        <p:txBody>
          <a:bodyPr wrap="none" rtlCol="0">
            <a:spAutoFit/>
          </a:bodyPr>
          <a:lstStyle/>
          <a:p>
            <a:r>
              <a:rPr lang="en-US" altLang="zh-CN" b="1" dirty="0">
                <a:solidFill>
                  <a:srgbClr val="A19AAC"/>
                </a:solidFill>
              </a:rPr>
              <a:t>JUNE 12</a:t>
            </a:r>
            <a:r>
              <a:rPr lang="en-US" altLang="zh-CN" b="1" baseline="30000" dirty="0">
                <a:solidFill>
                  <a:srgbClr val="A19AAC"/>
                </a:solidFill>
              </a:rPr>
              <a:t>th</a:t>
            </a:r>
            <a:endParaRPr lang="zh-CN" altLang="en-US" b="1" baseline="30000" dirty="0">
              <a:solidFill>
                <a:srgbClr val="A19AAC"/>
              </a:solidFill>
            </a:endParaRPr>
          </a:p>
        </p:txBody>
      </p:sp>
      <p:pic>
        <p:nvPicPr>
          <p:cNvPr id="12" name="图片 11">
            <a:extLst>
              <a:ext uri="{FF2B5EF4-FFF2-40B4-BE49-F238E27FC236}">
                <a16:creationId xmlns:a16="http://schemas.microsoft.com/office/drawing/2014/main" id="{0760A420-9106-5E11-B399-5662897F47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42" name="组合 41">
            <a:extLst>
              <a:ext uri="{FF2B5EF4-FFF2-40B4-BE49-F238E27FC236}">
                <a16:creationId xmlns:a16="http://schemas.microsoft.com/office/drawing/2014/main" id="{52801AB5-6FF9-7B53-CB63-C5A470EEE459}"/>
              </a:ext>
            </a:extLst>
          </p:cNvPr>
          <p:cNvGrpSpPr/>
          <p:nvPr/>
        </p:nvGrpSpPr>
        <p:grpSpPr>
          <a:xfrm>
            <a:off x="9218934" y="274638"/>
            <a:ext cx="2545960" cy="731019"/>
            <a:chOff x="9488724" y="3354030"/>
            <a:chExt cx="2545960" cy="731019"/>
          </a:xfrm>
        </p:grpSpPr>
        <p:pic>
          <p:nvPicPr>
            <p:cNvPr id="43" name="图片 42">
              <a:extLst>
                <a:ext uri="{FF2B5EF4-FFF2-40B4-BE49-F238E27FC236}">
                  <a16:creationId xmlns:a16="http://schemas.microsoft.com/office/drawing/2014/main" id="{F42B498D-2245-5991-46FB-8B2D32838E3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44" name="图片 43">
              <a:extLst>
                <a:ext uri="{FF2B5EF4-FFF2-40B4-BE49-F238E27FC236}">
                  <a16:creationId xmlns:a16="http://schemas.microsoft.com/office/drawing/2014/main" id="{39A6BF0C-5D7B-B6C3-0AFA-562D8B09852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45" name="文本框 44">
              <a:extLst>
                <a:ext uri="{FF2B5EF4-FFF2-40B4-BE49-F238E27FC236}">
                  <a16:creationId xmlns:a16="http://schemas.microsoft.com/office/drawing/2014/main" id="{62F85C24-7CE8-8E5C-1BAE-B6878F1E30C1}"/>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cxnSp>
        <p:nvCxnSpPr>
          <p:cNvPr id="3" name="直接连接符 8">
            <a:extLst>
              <a:ext uri="{FF2B5EF4-FFF2-40B4-BE49-F238E27FC236}">
                <a16:creationId xmlns:a16="http://schemas.microsoft.com/office/drawing/2014/main" id="{E9CB5B0B-416E-05EF-6991-665C166A3B43}"/>
              </a:ext>
            </a:extLst>
          </p:cNvPr>
          <p:cNvCxnSpPr>
            <a:cxnSpLocks/>
          </p:cNvCxnSpPr>
          <p:nvPr/>
        </p:nvCxnSpPr>
        <p:spPr>
          <a:xfrm>
            <a:off x="6816273" y="1139687"/>
            <a:ext cx="0" cy="472249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4672610A-4AD6-3384-EDE5-3ED83C2BD427}"/>
              </a:ext>
            </a:extLst>
          </p:cNvPr>
          <p:cNvGrpSpPr/>
          <p:nvPr/>
        </p:nvGrpSpPr>
        <p:grpSpPr>
          <a:xfrm>
            <a:off x="7112546" y="2050999"/>
            <a:ext cx="3787229" cy="3814371"/>
            <a:chOff x="922668" y="2796560"/>
            <a:chExt cx="3787229" cy="3814371"/>
          </a:xfrm>
        </p:grpSpPr>
        <p:sp>
          <p:nvSpPr>
            <p:cNvPr id="6" name="文本框 5">
              <a:extLst>
                <a:ext uri="{FF2B5EF4-FFF2-40B4-BE49-F238E27FC236}">
                  <a16:creationId xmlns:a16="http://schemas.microsoft.com/office/drawing/2014/main" id="{C1BE9216-036B-F91F-5DC2-D7BD4AC91405}"/>
                </a:ext>
              </a:extLst>
            </p:cNvPr>
            <p:cNvSpPr txBox="1"/>
            <p:nvPr/>
          </p:nvSpPr>
          <p:spPr>
            <a:xfrm>
              <a:off x="922668" y="2796560"/>
              <a:ext cx="184731" cy="461665"/>
            </a:xfrm>
            <a:prstGeom prst="rect">
              <a:avLst/>
            </a:prstGeom>
            <a:noFill/>
          </p:spPr>
          <p:txBody>
            <a:bodyPr wrap="none" rtlCol="0">
              <a:spAutoFit/>
              <a:scene3d>
                <a:camera prst="orthographicFront"/>
                <a:lightRig rig="threePt" dir="t"/>
              </a:scene3d>
              <a:sp3d contourW="12700"/>
            </a:bodyPr>
            <a:lstStyle/>
            <a:p>
              <a:endParaRPr lang="zh-CN" altLang="en-US" sz="2400" spc="300" dirty="0">
                <a:solidFill>
                  <a:schemeClr val="bg1">
                    <a:lumMod val="95000"/>
                  </a:schemeClr>
                </a:solidFill>
                <a:latin typeface="Arial" panose="020B0604020202020204"/>
                <a:ea typeface="微软雅黑" panose="020B0503020204020204" charset="-122"/>
                <a:sym typeface="Arial" panose="020B0604020202020204"/>
              </a:endParaRPr>
            </a:p>
          </p:txBody>
        </p:sp>
        <p:sp>
          <p:nvSpPr>
            <p:cNvPr id="13" name="文本框 12">
              <a:extLst>
                <a:ext uri="{FF2B5EF4-FFF2-40B4-BE49-F238E27FC236}">
                  <a16:creationId xmlns:a16="http://schemas.microsoft.com/office/drawing/2014/main" id="{22C37909-7044-7885-B7C9-DABB7CC8F5E0}"/>
                </a:ext>
              </a:extLst>
            </p:cNvPr>
            <p:cNvSpPr txBox="1"/>
            <p:nvPr/>
          </p:nvSpPr>
          <p:spPr>
            <a:xfrm>
              <a:off x="922668" y="5103146"/>
              <a:ext cx="3787229" cy="1507785"/>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a:solidFill>
                    <a:schemeClr val="tx2"/>
                  </a:solidFill>
                </a:rPr>
                <a:t>AI forgery detection</a:t>
              </a:r>
            </a:p>
            <a:p>
              <a:pPr>
                <a:lnSpc>
                  <a:spcPct val="130000"/>
                </a:lnSpc>
              </a:pPr>
              <a:r>
                <a:rPr lang="en-US" altLang="zh-CN" sz="1200" dirty="0">
                  <a:solidFill>
                    <a:schemeClr val="tx2"/>
                  </a:solidFill>
                </a:rPr>
                <a:t>LLMs</a:t>
              </a:r>
            </a:p>
            <a:p>
              <a:pPr>
                <a:lnSpc>
                  <a:spcPct val="130000"/>
                </a:lnSpc>
              </a:pPr>
              <a:r>
                <a:rPr lang="en-US" altLang="zh-CN" sz="1200" dirty="0">
                  <a:solidFill>
                    <a:schemeClr val="tx2"/>
                  </a:solidFill>
                </a:rPr>
                <a:t>Multimodal fusion (CLIP, BLIP)</a:t>
              </a:r>
            </a:p>
            <a:p>
              <a:pPr>
                <a:lnSpc>
                  <a:spcPct val="130000"/>
                </a:lnSpc>
              </a:pPr>
              <a:r>
                <a:rPr lang="en-US" altLang="zh-CN" sz="1200" dirty="0">
                  <a:solidFill>
                    <a:schemeClr val="tx2"/>
                  </a:solidFill>
                </a:rPr>
                <a:t>Fake news detection</a:t>
              </a:r>
            </a:p>
            <a:p>
              <a:pPr>
                <a:lnSpc>
                  <a:spcPct val="130000"/>
                </a:lnSpc>
              </a:pPr>
              <a:r>
                <a:rPr lang="en-US" altLang="zh-CN" sz="1200" dirty="0">
                  <a:solidFill>
                    <a:schemeClr val="tx2"/>
                  </a:solidFill>
                </a:rPr>
                <a:t>Real-time alerts</a:t>
              </a:r>
            </a:p>
            <a:p>
              <a:pPr>
                <a:lnSpc>
                  <a:spcPct val="130000"/>
                </a:lnSpc>
              </a:pPr>
              <a:r>
                <a:rPr lang="en-US" altLang="zh-CN" sz="1200" dirty="0">
                  <a:solidFill>
                    <a:schemeClr val="tx2"/>
                  </a:solidFill>
                </a:rPr>
                <a:t>Digital misinformation defense</a:t>
              </a:r>
              <a:endParaRPr lang="en-US" altLang="zh-CN" sz="1200" dirty="0">
                <a:solidFill>
                  <a:schemeClr val="tx2"/>
                </a:solidFill>
                <a:latin typeface="Arial" panose="020B0604020202020204"/>
                <a:ea typeface="微软雅黑" panose="020B0503020204020204" charset="-122"/>
                <a:cs typeface="Angsana New" panose="02020603050405020304" pitchFamily="18" charset="-34"/>
                <a:sym typeface="Arial" panose="020B0604020202020204"/>
              </a:endParaRPr>
            </a:p>
          </p:txBody>
        </p:sp>
      </p:grpSp>
      <p:sp>
        <p:nvSpPr>
          <p:cNvPr id="46" name="文本框 45">
            <a:extLst>
              <a:ext uri="{FF2B5EF4-FFF2-40B4-BE49-F238E27FC236}">
                <a16:creationId xmlns:a16="http://schemas.microsoft.com/office/drawing/2014/main" id="{ADA9A840-01BC-81AE-E396-CBFB5D5C4B9F}"/>
              </a:ext>
            </a:extLst>
          </p:cNvPr>
          <p:cNvSpPr txBox="1"/>
          <p:nvPr/>
        </p:nvSpPr>
        <p:spPr>
          <a:xfrm>
            <a:off x="835018" y="1330990"/>
            <a:ext cx="5596229" cy="3788858"/>
          </a:xfrm>
          <a:prstGeom prst="rect">
            <a:avLst/>
          </a:prstGeom>
          <a:noFill/>
        </p:spPr>
        <p:txBody>
          <a:bodyPr wrap="square">
            <a:spAutoFit/>
          </a:bodyPr>
          <a:lstStyle/>
          <a:p>
            <a:pPr>
              <a:lnSpc>
                <a:spcPct val="150000"/>
              </a:lnSpc>
            </a:pPr>
            <a:r>
              <a:rPr lang="en-US" altLang="zh-CN" dirty="0"/>
              <a:t>This project aims to build an </a:t>
            </a:r>
            <a:r>
              <a:rPr lang="en-US" altLang="zh-CN" dirty="0">
                <a:solidFill>
                  <a:schemeClr val="accent1"/>
                </a:solidFill>
              </a:rPr>
              <a:t>AI-powered forgery detection platform </a:t>
            </a:r>
            <a:r>
              <a:rPr lang="en-US" altLang="zh-CN" dirty="0"/>
              <a:t>with high accuracy, strong adaptability across text, images, and videos, and clear interpretability. It </a:t>
            </a:r>
            <a:r>
              <a:rPr lang="en-US" altLang="zh-CN" dirty="0">
                <a:solidFill>
                  <a:schemeClr val="accent1"/>
                </a:solidFill>
              </a:rPr>
              <a:t>uses large language models (LLMs) for text analysis </a:t>
            </a:r>
            <a:r>
              <a:rPr lang="en-US" altLang="zh-CN" dirty="0"/>
              <a:t>and multimodal fusion technologies like </a:t>
            </a:r>
            <a:r>
              <a:rPr lang="en-US" altLang="zh-CN" dirty="0">
                <a:solidFill>
                  <a:schemeClr val="accent1"/>
                </a:solidFill>
              </a:rPr>
              <a:t>CLIP and BLIP to correlate information</a:t>
            </a:r>
            <a:r>
              <a:rPr lang="en-US" altLang="zh-CN" dirty="0"/>
              <a:t> from different media types. The system will help detect fake content more precisely and support real-time alerts and reports for news agencies, policymakers, and social media. </a:t>
            </a:r>
            <a:endParaRPr lang="zh-CN" altLang="en-US" dirty="0"/>
          </a:p>
        </p:txBody>
      </p:sp>
      <p:sp>
        <p:nvSpPr>
          <p:cNvPr id="47" name="椭圆 46">
            <a:extLst>
              <a:ext uri="{FF2B5EF4-FFF2-40B4-BE49-F238E27FC236}">
                <a16:creationId xmlns:a16="http://schemas.microsoft.com/office/drawing/2014/main" id="{72084B7C-3E7A-1D85-7C95-2033D87263DC}"/>
              </a:ext>
            </a:extLst>
          </p:cNvPr>
          <p:cNvSpPr/>
          <p:nvPr/>
        </p:nvSpPr>
        <p:spPr>
          <a:xfrm>
            <a:off x="6678382" y="4968103"/>
            <a:ext cx="286748" cy="286748"/>
          </a:xfrm>
          <a:prstGeom prst="ellipse">
            <a:avLst/>
          </a:prstGeom>
          <a:solidFill>
            <a:schemeClr val="bg1"/>
          </a:solidFill>
          <a:ln w="57150">
            <a:solidFill>
              <a:srgbClr val="2BA5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latin typeface="Arial" panose="020B0604020202020204"/>
              <a:ea typeface="微软雅黑" panose="020B0503020204020204" charset="-122"/>
              <a:sym typeface="Arial" panose="020B0604020202020204"/>
            </a:endParaRPr>
          </a:p>
        </p:txBody>
      </p:sp>
      <p:pic>
        <p:nvPicPr>
          <p:cNvPr id="48" name="图片 47">
            <a:extLst>
              <a:ext uri="{FF2B5EF4-FFF2-40B4-BE49-F238E27FC236}">
                <a16:creationId xmlns:a16="http://schemas.microsoft.com/office/drawing/2014/main" id="{2C9AEA57-22C8-40D5-D961-1BBFCAD57647}"/>
              </a:ext>
            </a:extLst>
          </p:cNvPr>
          <p:cNvPicPr>
            <a:picLocks noChangeAspect="1"/>
          </p:cNvPicPr>
          <p:nvPr/>
        </p:nvPicPr>
        <p:blipFill>
          <a:blip r:embed="rId7"/>
          <a:stretch>
            <a:fillRect/>
          </a:stretch>
        </p:blipFill>
        <p:spPr>
          <a:xfrm>
            <a:off x="7063409" y="1962730"/>
            <a:ext cx="4739872" cy="1976233"/>
          </a:xfrm>
          <a:prstGeom prst="rect">
            <a:avLst/>
          </a:prstGeom>
        </p:spPr>
      </p:pic>
    </p:spTree>
    <p:extLst>
      <p:ext uri="{BB962C8B-B14F-4D97-AF65-F5344CB8AC3E}">
        <p14:creationId xmlns:p14="http://schemas.microsoft.com/office/powerpoint/2010/main" val="2191305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62C8B-E7FA-5F34-9C37-B64B45F735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1B01DB-C90C-F6AD-17E9-E842F3E72C5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FAA51D5-18A2-9579-467E-8ADAB29BAA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矩形 6">
            <a:extLst>
              <a:ext uri="{FF2B5EF4-FFF2-40B4-BE49-F238E27FC236}">
                <a16:creationId xmlns:a16="http://schemas.microsoft.com/office/drawing/2014/main" id="{EDB2023F-60CA-D422-A8D5-9DB939ECC1FD}"/>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4E1E37C2-F8C2-4AD4-EE24-8E1CA9D83C74}"/>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BA84F126-BFC6-334A-D4DD-2E3270C9BAE5}"/>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14FF2AF4-3E5C-01AD-11D9-492EE6AB2E33}"/>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C330DD65-16F0-962A-E682-737B6479A7CD}"/>
              </a:ext>
            </a:extLst>
          </p:cNvPr>
          <p:cNvSpPr txBox="1">
            <a:spLocks/>
          </p:cNvSpPr>
          <p:nvPr/>
        </p:nvSpPr>
        <p:spPr>
          <a:xfrm>
            <a:off x="1935444" y="389135"/>
            <a:ext cx="7011579"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a:solidFill>
                  <a:srgbClr val="0B5AA8"/>
                </a:solidFill>
                <a:latin typeface="迷你简菱心" panose="02010609000101010101" pitchFamily="49" charset="-122"/>
                <a:ea typeface="迷你简菱心" panose="02010609000101010101" pitchFamily="49" charset="-122"/>
              </a:rPr>
              <a:t>Technical Requirements</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D3BBD118-5B2E-71C9-F1EB-B524870B971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sp>
        <p:nvSpPr>
          <p:cNvPr id="15" name="Freeform 15">
            <a:extLst>
              <a:ext uri="{FF2B5EF4-FFF2-40B4-BE49-F238E27FC236}">
                <a16:creationId xmlns:a16="http://schemas.microsoft.com/office/drawing/2014/main" id="{44AB475E-3EC2-4A5D-1E3F-55F465323367}"/>
              </a:ext>
            </a:extLst>
          </p:cNvPr>
          <p:cNvSpPr>
            <a:spLocks/>
          </p:cNvSpPr>
          <p:nvPr/>
        </p:nvSpPr>
        <p:spPr bwMode="auto">
          <a:xfrm>
            <a:off x="1930721" y="2401874"/>
            <a:ext cx="4166572" cy="939114"/>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16" name="Freeform 17">
            <a:extLst>
              <a:ext uri="{FF2B5EF4-FFF2-40B4-BE49-F238E27FC236}">
                <a16:creationId xmlns:a16="http://schemas.microsoft.com/office/drawing/2014/main" id="{50A025A8-89B4-9BBA-C063-B07655AFB3A7}"/>
              </a:ext>
            </a:extLst>
          </p:cNvPr>
          <p:cNvSpPr>
            <a:spLocks/>
          </p:cNvSpPr>
          <p:nvPr/>
        </p:nvSpPr>
        <p:spPr bwMode="auto">
          <a:xfrm>
            <a:off x="1930721" y="3397583"/>
            <a:ext cx="4166572" cy="852455"/>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17" name="Freeform 9">
            <a:extLst>
              <a:ext uri="{FF2B5EF4-FFF2-40B4-BE49-F238E27FC236}">
                <a16:creationId xmlns:a16="http://schemas.microsoft.com/office/drawing/2014/main" id="{A73B2596-9506-D934-DB95-91928518BC81}"/>
              </a:ext>
            </a:extLst>
          </p:cNvPr>
          <p:cNvSpPr>
            <a:spLocks/>
          </p:cNvSpPr>
          <p:nvPr/>
        </p:nvSpPr>
        <p:spPr bwMode="auto">
          <a:xfrm>
            <a:off x="874229" y="1604745"/>
            <a:ext cx="878776" cy="1052303"/>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18" name="Freeform 10">
            <a:extLst>
              <a:ext uri="{FF2B5EF4-FFF2-40B4-BE49-F238E27FC236}">
                <a16:creationId xmlns:a16="http://schemas.microsoft.com/office/drawing/2014/main" id="{34E2E786-49BB-7AA2-2A07-7553DE285919}"/>
              </a:ext>
            </a:extLst>
          </p:cNvPr>
          <p:cNvSpPr>
            <a:spLocks/>
          </p:cNvSpPr>
          <p:nvPr/>
        </p:nvSpPr>
        <p:spPr bwMode="auto">
          <a:xfrm>
            <a:off x="874229" y="2705299"/>
            <a:ext cx="878776" cy="939114"/>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19" name="Freeform 11">
            <a:extLst>
              <a:ext uri="{FF2B5EF4-FFF2-40B4-BE49-F238E27FC236}">
                <a16:creationId xmlns:a16="http://schemas.microsoft.com/office/drawing/2014/main" id="{F85EC107-BE6F-D789-B792-96B6506B743A}"/>
              </a:ext>
            </a:extLst>
          </p:cNvPr>
          <p:cNvSpPr>
            <a:spLocks/>
          </p:cNvSpPr>
          <p:nvPr/>
        </p:nvSpPr>
        <p:spPr bwMode="auto">
          <a:xfrm>
            <a:off x="874229" y="3749259"/>
            <a:ext cx="878776" cy="1052303"/>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Lst>
            <a:ahLst/>
            <a:cxnLst>
              <a:cxn ang="0">
                <a:pos x="T0" y="T1"/>
              </a:cxn>
              <a:cxn ang="0">
                <a:pos x="T2" y="T3"/>
              </a:cxn>
              <a:cxn ang="0">
                <a:pos x="T4" y="T5"/>
              </a:cxn>
              <a:cxn ang="0">
                <a:pos x="T6" y="T7"/>
              </a:cxn>
              <a:cxn ang="0">
                <a:pos x="T8" y="T9"/>
              </a:cxn>
            </a:cxnLst>
            <a:rect l="0" t="0" r="r" b="b"/>
            <a:pathLst>
              <a:path w="433" h="595">
                <a:moveTo>
                  <a:pt x="0" y="274"/>
                </a:moveTo>
                <a:lnTo>
                  <a:pt x="433" y="595"/>
                </a:lnTo>
                <a:lnTo>
                  <a:pt x="433" y="113"/>
                </a:lnTo>
                <a:lnTo>
                  <a:pt x="0" y="0"/>
                </a:lnTo>
                <a:lnTo>
                  <a:pt x="0" y="274"/>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0" name="Freeform 12">
            <a:extLst>
              <a:ext uri="{FF2B5EF4-FFF2-40B4-BE49-F238E27FC236}">
                <a16:creationId xmlns:a16="http://schemas.microsoft.com/office/drawing/2014/main" id="{45178320-D9BE-FB27-7842-5F8B4527842C}"/>
              </a:ext>
            </a:extLst>
          </p:cNvPr>
          <p:cNvSpPr>
            <a:spLocks/>
          </p:cNvSpPr>
          <p:nvPr/>
        </p:nvSpPr>
        <p:spPr bwMode="auto">
          <a:xfrm>
            <a:off x="874229" y="4538546"/>
            <a:ext cx="878776" cy="1335275"/>
          </a:xfrm>
          <a:custGeom>
            <a:avLst/>
            <a:gdLst>
              <a:gd name="T0" fmla="*/ 0 w 433"/>
              <a:gd name="T1" fmla="*/ 273 h 755"/>
              <a:gd name="T2" fmla="*/ 433 w 433"/>
              <a:gd name="T3" fmla="*/ 755 h 755"/>
              <a:gd name="T4" fmla="*/ 433 w 433"/>
              <a:gd name="T5" fmla="*/ 321 h 755"/>
              <a:gd name="T6" fmla="*/ 0 w 433"/>
              <a:gd name="T7" fmla="*/ 0 h 755"/>
              <a:gd name="T8" fmla="*/ 0 w 433"/>
              <a:gd name="T9" fmla="*/ 273 h 755"/>
            </a:gdLst>
            <a:ahLst/>
            <a:cxnLst>
              <a:cxn ang="0">
                <a:pos x="T0" y="T1"/>
              </a:cxn>
              <a:cxn ang="0">
                <a:pos x="T2" y="T3"/>
              </a:cxn>
              <a:cxn ang="0">
                <a:pos x="T4" y="T5"/>
              </a:cxn>
              <a:cxn ang="0">
                <a:pos x="T6" y="T7"/>
              </a:cxn>
              <a:cxn ang="0">
                <a:pos x="T8" y="T9"/>
              </a:cxn>
            </a:cxnLst>
            <a:rect l="0" t="0" r="r" b="b"/>
            <a:pathLst>
              <a:path w="433" h="755">
                <a:moveTo>
                  <a:pt x="0" y="273"/>
                </a:moveTo>
                <a:lnTo>
                  <a:pt x="433" y="755"/>
                </a:lnTo>
                <a:lnTo>
                  <a:pt x="433" y="321"/>
                </a:lnTo>
                <a:lnTo>
                  <a:pt x="0" y="0"/>
                </a:lnTo>
                <a:lnTo>
                  <a:pt x="0" y="273"/>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微软雅黑" pitchFamily="34" charset="-122"/>
            </a:endParaRPr>
          </a:p>
        </p:txBody>
      </p:sp>
      <p:sp>
        <p:nvSpPr>
          <p:cNvPr id="21" name="Freeform 19">
            <a:extLst>
              <a:ext uri="{FF2B5EF4-FFF2-40B4-BE49-F238E27FC236}">
                <a16:creationId xmlns:a16="http://schemas.microsoft.com/office/drawing/2014/main" id="{1C55889A-B8D8-7CD1-BA1F-1A97CC462B6E}"/>
              </a:ext>
            </a:extLst>
          </p:cNvPr>
          <p:cNvSpPr>
            <a:spLocks/>
          </p:cNvSpPr>
          <p:nvPr/>
        </p:nvSpPr>
        <p:spPr bwMode="auto">
          <a:xfrm>
            <a:off x="1930721" y="4306634"/>
            <a:ext cx="4166572" cy="767563"/>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4229" tIns="52114" rIns="104229" bIns="52114" numCol="1" anchor="t" anchorCtr="0" compatLnSpc="1">
            <a:prstTxWarp prst="textNoShape">
              <a:avLst/>
            </a:prstTxWarp>
          </a:bodyPr>
          <a:lstStyle/>
          <a:p>
            <a:endParaRPr lang="id-ID" sz="1905">
              <a:latin typeface="+mn-ea"/>
            </a:endParaRPr>
          </a:p>
        </p:txBody>
      </p:sp>
      <p:sp>
        <p:nvSpPr>
          <p:cNvPr id="22" name="Rectangle 5">
            <a:extLst>
              <a:ext uri="{FF2B5EF4-FFF2-40B4-BE49-F238E27FC236}">
                <a16:creationId xmlns:a16="http://schemas.microsoft.com/office/drawing/2014/main" id="{337FA344-3E56-C7BD-A917-23DCE0CB3FA3}"/>
              </a:ext>
            </a:extLst>
          </p:cNvPr>
          <p:cNvSpPr>
            <a:spLocks noChangeArrowheads="1"/>
          </p:cNvSpPr>
          <p:nvPr/>
        </p:nvSpPr>
        <p:spPr bwMode="auto">
          <a:xfrm>
            <a:off x="-35882" y="2172459"/>
            <a:ext cx="873784" cy="484589"/>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3" name="Rectangle 6">
            <a:extLst>
              <a:ext uri="{FF2B5EF4-FFF2-40B4-BE49-F238E27FC236}">
                <a16:creationId xmlns:a16="http://schemas.microsoft.com/office/drawing/2014/main" id="{67C8D830-1E73-C925-0716-0449BB1B947C}"/>
              </a:ext>
            </a:extLst>
          </p:cNvPr>
          <p:cNvSpPr>
            <a:spLocks noChangeArrowheads="1"/>
          </p:cNvSpPr>
          <p:nvPr/>
        </p:nvSpPr>
        <p:spPr bwMode="auto">
          <a:xfrm>
            <a:off x="-35882" y="2961745"/>
            <a:ext cx="873784" cy="482823"/>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4" name="Rectangle 7">
            <a:extLst>
              <a:ext uri="{FF2B5EF4-FFF2-40B4-BE49-F238E27FC236}">
                <a16:creationId xmlns:a16="http://schemas.microsoft.com/office/drawing/2014/main" id="{EDC9F5C1-5124-474E-7FD0-8EC0AE44C95C}"/>
              </a:ext>
            </a:extLst>
          </p:cNvPr>
          <p:cNvSpPr>
            <a:spLocks noChangeArrowheads="1"/>
          </p:cNvSpPr>
          <p:nvPr/>
        </p:nvSpPr>
        <p:spPr bwMode="auto">
          <a:xfrm>
            <a:off x="-35882" y="3749258"/>
            <a:ext cx="873784" cy="484589"/>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25" name="Rectangle 8">
            <a:extLst>
              <a:ext uri="{FF2B5EF4-FFF2-40B4-BE49-F238E27FC236}">
                <a16:creationId xmlns:a16="http://schemas.microsoft.com/office/drawing/2014/main" id="{6466DC3D-3970-AA6F-639D-8D98147E587D}"/>
              </a:ext>
            </a:extLst>
          </p:cNvPr>
          <p:cNvSpPr>
            <a:spLocks noChangeArrowheads="1"/>
          </p:cNvSpPr>
          <p:nvPr/>
        </p:nvSpPr>
        <p:spPr bwMode="auto">
          <a:xfrm>
            <a:off x="-35882" y="4538545"/>
            <a:ext cx="873784" cy="482823"/>
          </a:xfrm>
          <a:prstGeom prst="rect">
            <a:avLst/>
          </a:pr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微软雅黑" pitchFamily="34" charset="-122"/>
            </a:endParaRPr>
          </a:p>
        </p:txBody>
      </p:sp>
      <p:sp>
        <p:nvSpPr>
          <p:cNvPr id="26" name="Freeform 13">
            <a:extLst>
              <a:ext uri="{FF2B5EF4-FFF2-40B4-BE49-F238E27FC236}">
                <a16:creationId xmlns:a16="http://schemas.microsoft.com/office/drawing/2014/main" id="{CD9D1D20-428D-830A-6834-8425844892CE}"/>
              </a:ext>
            </a:extLst>
          </p:cNvPr>
          <p:cNvSpPr>
            <a:spLocks/>
          </p:cNvSpPr>
          <p:nvPr/>
        </p:nvSpPr>
        <p:spPr bwMode="auto">
          <a:xfrm>
            <a:off x="1794572" y="1604745"/>
            <a:ext cx="3396611" cy="795860"/>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27" name="Rectangle 63">
            <a:extLst>
              <a:ext uri="{FF2B5EF4-FFF2-40B4-BE49-F238E27FC236}">
                <a16:creationId xmlns:a16="http://schemas.microsoft.com/office/drawing/2014/main" id="{E33AEBCE-63C8-F63C-3ED0-7F58013FA248}"/>
              </a:ext>
            </a:extLst>
          </p:cNvPr>
          <p:cNvSpPr/>
          <p:nvPr/>
        </p:nvSpPr>
        <p:spPr>
          <a:xfrm>
            <a:off x="1774379" y="1720439"/>
            <a:ext cx="1705711" cy="597688"/>
          </a:xfrm>
          <a:prstGeom prst="rect">
            <a:avLst/>
          </a:prstGeom>
        </p:spPr>
        <p:txBody>
          <a:bodyPr wrap="none" lIns="104229" tIns="52114" rIns="104229" bIns="52114">
            <a:spAutoFit/>
          </a:bodyPr>
          <a:lstStyle/>
          <a:p>
            <a:pPr defTabSz="967527">
              <a:defRPr/>
            </a:pPr>
            <a:r>
              <a:rPr lang="en-US" altLang="zh-CN" sz="3200" dirty="0">
                <a:solidFill>
                  <a:schemeClr val="bg1"/>
                </a:solidFill>
              </a:rPr>
              <a:t>Software</a:t>
            </a:r>
            <a:endParaRPr lang="id-ID" sz="3200" b="1" kern="0" dirty="0">
              <a:solidFill>
                <a:schemeClr val="bg1"/>
              </a:solidFill>
              <a:latin typeface="迷你简菱心" panose="02010609000101010101" pitchFamily="49" charset="-122"/>
              <a:ea typeface="迷你简菱心" panose="02010609000101010101" pitchFamily="49" charset="-122"/>
            </a:endParaRPr>
          </a:p>
        </p:txBody>
      </p:sp>
      <p:sp>
        <p:nvSpPr>
          <p:cNvPr id="28" name="Rectangle 64">
            <a:extLst>
              <a:ext uri="{FF2B5EF4-FFF2-40B4-BE49-F238E27FC236}">
                <a16:creationId xmlns:a16="http://schemas.microsoft.com/office/drawing/2014/main" id="{92E55131-33B0-3329-3C0E-BDC70BE011AD}"/>
              </a:ext>
            </a:extLst>
          </p:cNvPr>
          <p:cNvSpPr/>
          <p:nvPr/>
        </p:nvSpPr>
        <p:spPr>
          <a:xfrm>
            <a:off x="6249151" y="1583268"/>
            <a:ext cx="5451988" cy="843910"/>
          </a:xfrm>
          <a:prstGeom prst="rect">
            <a:avLst/>
          </a:prstGeom>
        </p:spPr>
        <p:txBody>
          <a:bodyPr wrap="square" lIns="104229" tIns="52114" rIns="104229" bIns="52114">
            <a:spAutoFit/>
          </a:bodyPr>
          <a:lstStyle/>
          <a:p>
            <a:pPr algn="just" defTabSz="967527">
              <a:defRPr/>
            </a:pPr>
            <a:r>
              <a:rPr lang="en-US" altLang="zh-CN" sz="1600" dirty="0"/>
              <a:t>The software and tools, as well as the development language, should be independently selected based on the hardware. The system's UI should be as visually appealing as possible.</a:t>
            </a:r>
            <a:endParaRPr lang="zh-CN" altLang="en-US" sz="1587" kern="0" dirty="0">
              <a:solidFill>
                <a:schemeClr val="tx1">
                  <a:lumMod val="85000"/>
                  <a:lumOff val="15000"/>
                </a:schemeClr>
              </a:solidFill>
              <a:latin typeface="微软雅黑" pitchFamily="34" charset="-122"/>
              <a:ea typeface="微软雅黑" pitchFamily="34" charset="-122"/>
            </a:endParaRPr>
          </a:p>
        </p:txBody>
      </p:sp>
      <p:sp>
        <p:nvSpPr>
          <p:cNvPr id="29" name="Freeform 14">
            <a:extLst>
              <a:ext uri="{FF2B5EF4-FFF2-40B4-BE49-F238E27FC236}">
                <a16:creationId xmlns:a16="http://schemas.microsoft.com/office/drawing/2014/main" id="{A68414AA-E24D-DC9D-EA73-4CBF600A4BD2}"/>
              </a:ext>
            </a:extLst>
          </p:cNvPr>
          <p:cNvSpPr>
            <a:spLocks/>
          </p:cNvSpPr>
          <p:nvPr/>
        </p:nvSpPr>
        <p:spPr bwMode="auto">
          <a:xfrm>
            <a:off x="1794572" y="2705299"/>
            <a:ext cx="3396611" cy="939114"/>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0" name="Rectangle 67">
            <a:extLst>
              <a:ext uri="{FF2B5EF4-FFF2-40B4-BE49-F238E27FC236}">
                <a16:creationId xmlns:a16="http://schemas.microsoft.com/office/drawing/2014/main" id="{12A23174-D9B8-CEFF-1C8A-5FFF957B530F}"/>
              </a:ext>
            </a:extLst>
          </p:cNvPr>
          <p:cNvSpPr/>
          <p:nvPr/>
        </p:nvSpPr>
        <p:spPr>
          <a:xfrm>
            <a:off x="1764307" y="2853627"/>
            <a:ext cx="2912965" cy="597688"/>
          </a:xfrm>
          <a:prstGeom prst="rect">
            <a:avLst/>
          </a:prstGeom>
        </p:spPr>
        <p:txBody>
          <a:bodyPr wrap="none" lIns="104229" tIns="52114" rIns="104229" bIns="52114">
            <a:spAutoFit/>
          </a:bodyPr>
          <a:lstStyle/>
          <a:p>
            <a:pPr defTabSz="967527">
              <a:defRPr/>
            </a:pPr>
            <a:r>
              <a:rPr lang="en-US" altLang="zh-CN" sz="3200" dirty="0">
                <a:solidFill>
                  <a:schemeClr val="bg1"/>
                </a:solidFill>
              </a:rPr>
              <a:t>Interface Design</a:t>
            </a:r>
            <a:endParaRPr lang="id-ID" altLang="zh-CN" sz="3200" b="1" kern="0" dirty="0">
              <a:solidFill>
                <a:schemeClr val="bg1"/>
              </a:solidFill>
              <a:latin typeface="迷你简菱心" panose="02010609000101010101" pitchFamily="49" charset="-122"/>
              <a:ea typeface="迷你简菱心" panose="02010609000101010101" pitchFamily="49" charset="-122"/>
            </a:endParaRPr>
          </a:p>
        </p:txBody>
      </p:sp>
      <p:sp>
        <p:nvSpPr>
          <p:cNvPr id="31" name="Rectangle 68">
            <a:extLst>
              <a:ext uri="{FF2B5EF4-FFF2-40B4-BE49-F238E27FC236}">
                <a16:creationId xmlns:a16="http://schemas.microsoft.com/office/drawing/2014/main" id="{BFB20846-486E-D221-F48E-2F378FA3451B}"/>
              </a:ext>
            </a:extLst>
          </p:cNvPr>
          <p:cNvSpPr/>
          <p:nvPr/>
        </p:nvSpPr>
        <p:spPr>
          <a:xfrm>
            <a:off x="6249151" y="2717037"/>
            <a:ext cx="5057402" cy="843910"/>
          </a:xfrm>
          <a:prstGeom prst="rect">
            <a:avLst/>
          </a:prstGeom>
        </p:spPr>
        <p:txBody>
          <a:bodyPr wrap="square" lIns="104229" tIns="52114" rIns="104229" bIns="52114">
            <a:spAutoFit/>
          </a:bodyPr>
          <a:lstStyle/>
          <a:p>
            <a:pPr algn="just" defTabSz="967527">
              <a:defRPr/>
            </a:pPr>
            <a:r>
              <a:rPr lang="en-US" altLang="zh-CN" sz="1600" dirty="0"/>
              <a:t>The interface should be clean and aesthetically pleasing, with a reasonable color scheme. All important information and functions should be placed in prominent positions.</a:t>
            </a:r>
            <a:endParaRPr lang="zh-CN" altLang="en-US" sz="1587" kern="0" dirty="0">
              <a:solidFill>
                <a:schemeClr val="tx1">
                  <a:lumMod val="85000"/>
                  <a:lumOff val="15000"/>
                </a:schemeClr>
              </a:solidFill>
              <a:latin typeface="微软雅黑" pitchFamily="34" charset="-122"/>
              <a:ea typeface="微软雅黑" pitchFamily="34" charset="-122"/>
            </a:endParaRPr>
          </a:p>
        </p:txBody>
      </p:sp>
      <p:sp>
        <p:nvSpPr>
          <p:cNvPr id="32" name="Freeform 16">
            <a:extLst>
              <a:ext uri="{FF2B5EF4-FFF2-40B4-BE49-F238E27FC236}">
                <a16:creationId xmlns:a16="http://schemas.microsoft.com/office/drawing/2014/main" id="{3F15A1E9-90D8-8C62-43D4-58BB5BE86057}"/>
              </a:ext>
            </a:extLst>
          </p:cNvPr>
          <p:cNvSpPr>
            <a:spLocks/>
          </p:cNvSpPr>
          <p:nvPr/>
        </p:nvSpPr>
        <p:spPr bwMode="auto">
          <a:xfrm>
            <a:off x="1794572" y="3949106"/>
            <a:ext cx="3396611" cy="852455"/>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3" name="Rectangle 71">
            <a:extLst>
              <a:ext uri="{FF2B5EF4-FFF2-40B4-BE49-F238E27FC236}">
                <a16:creationId xmlns:a16="http://schemas.microsoft.com/office/drawing/2014/main" id="{185FE784-8A77-1970-05B7-01CB345598A4}"/>
              </a:ext>
            </a:extLst>
          </p:cNvPr>
          <p:cNvSpPr/>
          <p:nvPr/>
        </p:nvSpPr>
        <p:spPr>
          <a:xfrm>
            <a:off x="1734208" y="4026380"/>
            <a:ext cx="3423938" cy="597688"/>
          </a:xfrm>
          <a:prstGeom prst="rect">
            <a:avLst/>
          </a:prstGeom>
        </p:spPr>
        <p:txBody>
          <a:bodyPr wrap="none" lIns="104229" tIns="52114" rIns="104229" bIns="52114">
            <a:spAutoFit/>
          </a:bodyPr>
          <a:lstStyle/>
          <a:p>
            <a:pPr defTabSz="967527">
              <a:defRPr/>
            </a:pPr>
            <a:r>
              <a:rPr lang="en-US" altLang="zh-CN" sz="3200" dirty="0">
                <a:solidFill>
                  <a:schemeClr val="bg1"/>
                </a:solidFill>
              </a:rPr>
              <a:t>Detection Accuracy</a:t>
            </a:r>
            <a:endParaRPr lang="id-ID" altLang="zh-CN" sz="3200" b="1" kern="0" dirty="0">
              <a:solidFill>
                <a:schemeClr val="bg1"/>
              </a:solidFill>
              <a:latin typeface="迷你简菱心" panose="02010609000101010101" pitchFamily="49" charset="-122"/>
              <a:ea typeface="迷你简菱心" panose="02010609000101010101" pitchFamily="49" charset="-122"/>
            </a:endParaRPr>
          </a:p>
        </p:txBody>
      </p:sp>
      <p:sp>
        <p:nvSpPr>
          <p:cNvPr id="34" name="Rectangle 72">
            <a:extLst>
              <a:ext uri="{FF2B5EF4-FFF2-40B4-BE49-F238E27FC236}">
                <a16:creationId xmlns:a16="http://schemas.microsoft.com/office/drawing/2014/main" id="{70E948DC-9DFC-52CA-46D3-34370E42876D}"/>
              </a:ext>
            </a:extLst>
          </p:cNvPr>
          <p:cNvSpPr/>
          <p:nvPr/>
        </p:nvSpPr>
        <p:spPr>
          <a:xfrm>
            <a:off x="6249151" y="3948203"/>
            <a:ext cx="5057402" cy="597688"/>
          </a:xfrm>
          <a:prstGeom prst="rect">
            <a:avLst/>
          </a:prstGeom>
        </p:spPr>
        <p:txBody>
          <a:bodyPr wrap="square" lIns="104229" tIns="52114" rIns="104229" bIns="52114">
            <a:spAutoFit/>
          </a:bodyPr>
          <a:lstStyle/>
          <a:p>
            <a:pPr algn="just" defTabSz="967527">
              <a:defRPr/>
            </a:pPr>
            <a:r>
              <a:rPr lang="en-US" altLang="zh-CN" sz="1600" dirty="0"/>
              <a:t>The platform should ensure that the detection accuracy for fake news reaches at least 60%.</a:t>
            </a:r>
            <a:endParaRPr lang="zh-CN" altLang="en-US" sz="1587" kern="0" dirty="0">
              <a:solidFill>
                <a:schemeClr val="tx1">
                  <a:lumMod val="85000"/>
                  <a:lumOff val="15000"/>
                </a:schemeClr>
              </a:solidFill>
              <a:latin typeface="微软雅黑" pitchFamily="34" charset="-122"/>
              <a:ea typeface="微软雅黑" pitchFamily="34" charset="-122"/>
            </a:endParaRPr>
          </a:p>
        </p:txBody>
      </p:sp>
      <p:sp>
        <p:nvSpPr>
          <p:cNvPr id="35" name="Freeform 18">
            <a:extLst>
              <a:ext uri="{FF2B5EF4-FFF2-40B4-BE49-F238E27FC236}">
                <a16:creationId xmlns:a16="http://schemas.microsoft.com/office/drawing/2014/main" id="{8867D87B-8F49-6205-0146-77B8EA32FBCA}"/>
              </a:ext>
            </a:extLst>
          </p:cNvPr>
          <p:cNvSpPr>
            <a:spLocks/>
          </p:cNvSpPr>
          <p:nvPr/>
        </p:nvSpPr>
        <p:spPr bwMode="auto">
          <a:xfrm>
            <a:off x="1794572" y="5106259"/>
            <a:ext cx="3396611" cy="767563"/>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 name="T10" fmla="*/ 0 w 2053"/>
              <a:gd name="T11" fmla="*/ 0 h 434"/>
            </a:gdLst>
            <a:ahLst/>
            <a:cxnLst>
              <a:cxn ang="0">
                <a:pos x="T0" y="T1"/>
              </a:cxn>
              <a:cxn ang="0">
                <a:pos x="T2" y="T3"/>
              </a:cxn>
              <a:cxn ang="0">
                <a:pos x="T4" y="T5"/>
              </a:cxn>
              <a:cxn ang="0">
                <a:pos x="T6" y="T7"/>
              </a:cxn>
              <a:cxn ang="0">
                <a:pos x="T8" y="T9"/>
              </a:cxn>
              <a:cxn ang="0">
                <a:pos x="T10" y="T11"/>
              </a:cxn>
            </a:cxnLst>
            <a:rect l="0" t="0" r="r" b="b"/>
            <a:pathLst>
              <a:path w="2053" h="434">
                <a:moveTo>
                  <a:pt x="0" y="0"/>
                </a:moveTo>
                <a:lnTo>
                  <a:pt x="0" y="434"/>
                </a:lnTo>
                <a:lnTo>
                  <a:pt x="1893" y="434"/>
                </a:lnTo>
                <a:lnTo>
                  <a:pt x="2053" y="225"/>
                </a:lnTo>
                <a:lnTo>
                  <a:pt x="1893" y="0"/>
                </a:lnTo>
                <a:lnTo>
                  <a:pt x="0" y="0"/>
                </a:lnTo>
                <a:close/>
              </a:path>
            </a:pathLst>
          </a:custGeom>
          <a:solidFill>
            <a:srgbClr val="0B5AA8"/>
          </a:solidFill>
          <a:ln>
            <a:noFill/>
          </a:ln>
          <a:effectLst>
            <a:outerShdw blurRad="63500" algn="ctr" rotWithShape="0">
              <a:prstClr val="black">
                <a:alpha val="40000"/>
              </a:prstClr>
            </a:outerShdw>
          </a:effectLst>
        </p:spPr>
        <p:txBody>
          <a:bodyPr vert="horz" wrap="square" lIns="104229" tIns="52114" rIns="104229" bIns="52114" numCol="1" anchor="t" anchorCtr="0" compatLnSpc="1">
            <a:prstTxWarp prst="textNoShape">
              <a:avLst/>
            </a:prstTxWarp>
          </a:bodyPr>
          <a:lstStyle/>
          <a:p>
            <a:pPr defTabSz="967527"/>
            <a:endParaRPr lang="id-ID" sz="1905" kern="0" dirty="0">
              <a:solidFill>
                <a:sysClr val="windowText" lastClr="000000"/>
              </a:solidFill>
              <a:latin typeface="迷你简菱心" panose="02010609000101010101" pitchFamily="49" charset="-122"/>
              <a:ea typeface="迷你简菱心" panose="02010609000101010101" pitchFamily="49" charset="-122"/>
            </a:endParaRPr>
          </a:p>
        </p:txBody>
      </p:sp>
      <p:sp>
        <p:nvSpPr>
          <p:cNvPr id="36" name="Rectangle 75">
            <a:extLst>
              <a:ext uri="{FF2B5EF4-FFF2-40B4-BE49-F238E27FC236}">
                <a16:creationId xmlns:a16="http://schemas.microsoft.com/office/drawing/2014/main" id="{D619F4C1-F6E3-CBF5-94DB-1F598314ED1D}"/>
              </a:ext>
            </a:extLst>
          </p:cNvPr>
          <p:cNvSpPr/>
          <p:nvPr/>
        </p:nvSpPr>
        <p:spPr>
          <a:xfrm>
            <a:off x="1745182" y="5184524"/>
            <a:ext cx="3674840" cy="597688"/>
          </a:xfrm>
          <a:prstGeom prst="rect">
            <a:avLst/>
          </a:prstGeom>
        </p:spPr>
        <p:txBody>
          <a:bodyPr wrap="none" lIns="104229" tIns="52114" rIns="104229" bIns="52114">
            <a:spAutoFit/>
          </a:bodyPr>
          <a:lstStyle/>
          <a:p>
            <a:pPr defTabSz="967527">
              <a:defRPr/>
            </a:pPr>
            <a:r>
              <a:rPr lang="en-US" altLang="zh-CN" sz="3200" dirty="0">
                <a:solidFill>
                  <a:schemeClr val="bg1"/>
                </a:solidFill>
              </a:rPr>
              <a:t>Result Interpretation</a:t>
            </a:r>
            <a:endParaRPr lang="id-ID" altLang="zh-CN" sz="3200" b="1" kern="0" dirty="0">
              <a:solidFill>
                <a:schemeClr val="bg1"/>
              </a:solidFill>
              <a:latin typeface="迷你简菱心" panose="02010609000101010101" pitchFamily="49" charset="-122"/>
              <a:ea typeface="迷你简菱心" panose="02010609000101010101" pitchFamily="49" charset="-122"/>
            </a:endParaRPr>
          </a:p>
        </p:txBody>
      </p:sp>
      <p:sp>
        <p:nvSpPr>
          <p:cNvPr id="37" name="Rectangle 76">
            <a:extLst>
              <a:ext uri="{FF2B5EF4-FFF2-40B4-BE49-F238E27FC236}">
                <a16:creationId xmlns:a16="http://schemas.microsoft.com/office/drawing/2014/main" id="{4BBCB27F-F4E3-D74A-00C8-B9DECD6E3A10}"/>
              </a:ext>
            </a:extLst>
          </p:cNvPr>
          <p:cNvSpPr/>
          <p:nvPr/>
        </p:nvSpPr>
        <p:spPr>
          <a:xfrm>
            <a:off x="6249151" y="5095186"/>
            <a:ext cx="5057402" cy="597688"/>
          </a:xfrm>
          <a:prstGeom prst="rect">
            <a:avLst/>
          </a:prstGeom>
        </p:spPr>
        <p:txBody>
          <a:bodyPr wrap="square" lIns="104229" tIns="52114" rIns="104229" bIns="52114">
            <a:spAutoFit/>
          </a:bodyPr>
          <a:lstStyle/>
          <a:p>
            <a:pPr algn="just" defTabSz="967527">
              <a:defRPr/>
            </a:pPr>
            <a:r>
              <a:rPr lang="en-US" altLang="zh-CN" sz="1600" dirty="0"/>
              <a:t>The platform should provide explanatory analysis for the detection results.</a:t>
            </a:r>
            <a:endParaRPr lang="zh-CN" altLang="en-US" sz="1587" kern="0" dirty="0">
              <a:solidFill>
                <a:schemeClr val="tx1">
                  <a:lumMod val="85000"/>
                  <a:lumOff val="15000"/>
                </a:schemeClr>
              </a:solidFill>
              <a:latin typeface="微软雅黑" pitchFamily="34" charset="-122"/>
              <a:ea typeface="微软雅黑" pitchFamily="34" charset="-122"/>
            </a:endParaRPr>
          </a:p>
        </p:txBody>
      </p:sp>
      <p:sp>
        <p:nvSpPr>
          <p:cNvPr id="38" name="Freeform 26">
            <a:extLst>
              <a:ext uri="{FF2B5EF4-FFF2-40B4-BE49-F238E27FC236}">
                <a16:creationId xmlns:a16="http://schemas.microsoft.com/office/drawing/2014/main" id="{D4EA91EB-A17B-BF21-9151-912FE0D5E15C}"/>
              </a:ext>
            </a:extLst>
          </p:cNvPr>
          <p:cNvSpPr>
            <a:spLocks noEditPoints="1"/>
          </p:cNvSpPr>
          <p:nvPr/>
        </p:nvSpPr>
        <p:spPr bwMode="auto">
          <a:xfrm rot="2700000">
            <a:off x="5570789" y="1755685"/>
            <a:ext cx="291087" cy="516928"/>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0B5AA8"/>
          </a:solidFill>
          <a:ln>
            <a:noFill/>
          </a:ln>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grpSp>
        <p:nvGrpSpPr>
          <p:cNvPr id="39" name="Group 97">
            <a:extLst>
              <a:ext uri="{FF2B5EF4-FFF2-40B4-BE49-F238E27FC236}">
                <a16:creationId xmlns:a16="http://schemas.microsoft.com/office/drawing/2014/main" id="{19771392-7CAD-17E7-F10E-A76E976F7177}"/>
              </a:ext>
            </a:extLst>
          </p:cNvPr>
          <p:cNvGrpSpPr/>
          <p:nvPr/>
        </p:nvGrpSpPr>
        <p:grpSpPr>
          <a:xfrm>
            <a:off x="5501509" y="4167083"/>
            <a:ext cx="429644" cy="424005"/>
            <a:chOff x="6719888" y="887413"/>
            <a:chExt cx="492125" cy="468312"/>
          </a:xfrm>
          <a:solidFill>
            <a:srgbClr val="0B5AA8"/>
          </a:solidFill>
        </p:grpSpPr>
        <p:sp>
          <p:nvSpPr>
            <p:cNvPr id="40" name="Freeform 13">
              <a:extLst>
                <a:ext uri="{FF2B5EF4-FFF2-40B4-BE49-F238E27FC236}">
                  <a16:creationId xmlns:a16="http://schemas.microsoft.com/office/drawing/2014/main" id="{08677704-B289-EF14-8480-D6AB55B3ABE6}"/>
                </a:ext>
              </a:extLst>
            </p:cNvPr>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1" name="Freeform 14">
              <a:extLst>
                <a:ext uri="{FF2B5EF4-FFF2-40B4-BE49-F238E27FC236}">
                  <a16:creationId xmlns:a16="http://schemas.microsoft.com/office/drawing/2014/main" id="{FBE9864B-69B0-D213-FCF0-2B26132EC380}"/>
                </a:ext>
              </a:extLst>
            </p:cNvPr>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2" name="Freeform 15">
              <a:extLst>
                <a:ext uri="{FF2B5EF4-FFF2-40B4-BE49-F238E27FC236}">
                  <a16:creationId xmlns:a16="http://schemas.microsoft.com/office/drawing/2014/main" id="{8D424D75-0E62-4BCD-D5D6-3C3E6EE65182}"/>
                </a:ext>
              </a:extLst>
            </p:cNvPr>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3" name="Freeform 16">
              <a:extLst>
                <a:ext uri="{FF2B5EF4-FFF2-40B4-BE49-F238E27FC236}">
                  <a16:creationId xmlns:a16="http://schemas.microsoft.com/office/drawing/2014/main" id="{0AC1E4A4-E47D-DAF7-633A-8E41D81DD194}"/>
                </a:ext>
              </a:extLst>
            </p:cNvPr>
            <p:cNvSpPr>
              <a:spLocks/>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4" name="Freeform 17">
              <a:extLst>
                <a:ext uri="{FF2B5EF4-FFF2-40B4-BE49-F238E27FC236}">
                  <a16:creationId xmlns:a16="http://schemas.microsoft.com/office/drawing/2014/main" id="{C94AA0A1-0009-72DB-2AC7-6255F3F1A12F}"/>
                </a:ext>
              </a:extLst>
            </p:cNvPr>
            <p:cNvSpPr>
              <a:spLocks/>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5" name="Freeform 18">
              <a:extLst>
                <a:ext uri="{FF2B5EF4-FFF2-40B4-BE49-F238E27FC236}">
                  <a16:creationId xmlns:a16="http://schemas.microsoft.com/office/drawing/2014/main" id="{5EF7E4D5-FB65-5C17-B040-2B1918B56DCF}"/>
                </a:ext>
              </a:extLst>
            </p:cNvPr>
            <p:cNvSpPr>
              <a:spLocks/>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grpSp>
      <p:sp>
        <p:nvSpPr>
          <p:cNvPr id="46" name="Freeform 22">
            <a:extLst>
              <a:ext uri="{FF2B5EF4-FFF2-40B4-BE49-F238E27FC236}">
                <a16:creationId xmlns:a16="http://schemas.microsoft.com/office/drawing/2014/main" id="{5340D4A9-AB06-C742-DFD7-BD29169D52F8}"/>
              </a:ext>
            </a:extLst>
          </p:cNvPr>
          <p:cNvSpPr>
            <a:spLocks noEditPoints="1"/>
          </p:cNvSpPr>
          <p:nvPr/>
        </p:nvSpPr>
        <p:spPr bwMode="auto">
          <a:xfrm>
            <a:off x="5498426" y="2920549"/>
            <a:ext cx="435814" cy="454735"/>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0B5AA8"/>
          </a:solidFill>
          <a:ln>
            <a:noFill/>
          </a:ln>
        </p:spPr>
        <p:txBody>
          <a:bodyPr vert="horz" wrap="square" lIns="104229" tIns="52114" rIns="104229" bIns="52114"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grpSp>
        <p:nvGrpSpPr>
          <p:cNvPr id="47" name="Group 105">
            <a:extLst>
              <a:ext uri="{FF2B5EF4-FFF2-40B4-BE49-F238E27FC236}">
                <a16:creationId xmlns:a16="http://schemas.microsoft.com/office/drawing/2014/main" id="{7F8FC6FF-C352-8127-8B29-3521696DE5F1}"/>
              </a:ext>
            </a:extLst>
          </p:cNvPr>
          <p:cNvGrpSpPr/>
          <p:nvPr/>
        </p:nvGrpSpPr>
        <p:grpSpPr>
          <a:xfrm rot="2700000">
            <a:off x="5568015" y="5276831"/>
            <a:ext cx="296639" cy="498470"/>
            <a:chOff x="4732338" y="4783138"/>
            <a:chExt cx="703263" cy="1225550"/>
          </a:xfrm>
          <a:solidFill>
            <a:srgbClr val="0B5AA8"/>
          </a:solidFill>
        </p:grpSpPr>
        <p:sp>
          <p:nvSpPr>
            <p:cNvPr id="48" name="Freeform 30">
              <a:extLst>
                <a:ext uri="{FF2B5EF4-FFF2-40B4-BE49-F238E27FC236}">
                  <a16:creationId xmlns:a16="http://schemas.microsoft.com/office/drawing/2014/main" id="{F301A17C-A651-6B28-FE31-206F375244B5}"/>
                </a:ext>
              </a:extLst>
            </p:cNvPr>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49" name="Freeform 31">
              <a:extLst>
                <a:ext uri="{FF2B5EF4-FFF2-40B4-BE49-F238E27FC236}">
                  <a16:creationId xmlns:a16="http://schemas.microsoft.com/office/drawing/2014/main" id="{15B09115-54B9-B58C-2B55-419ACF2ED4E3}"/>
                </a:ext>
              </a:extLst>
            </p:cNvPr>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sp>
          <p:nvSpPr>
            <p:cNvPr id="50" name="Freeform 32">
              <a:extLst>
                <a:ext uri="{FF2B5EF4-FFF2-40B4-BE49-F238E27FC236}">
                  <a16:creationId xmlns:a16="http://schemas.microsoft.com/office/drawing/2014/main" id="{70742321-09AF-E01C-0E27-F7EE16243A60}"/>
                </a:ext>
              </a:extLst>
            </p:cNvPr>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w="9525">
              <a:noFill/>
              <a:round/>
              <a:headEnd/>
              <a:tailEnd/>
            </a:ln>
          </p:spPr>
          <p:txBody>
            <a:bodyPr vert="horz" wrap="square" lIns="96757" tIns="48378" rIns="96757" bIns="48378" numCol="1" anchor="t" anchorCtr="0" compatLnSpc="1">
              <a:prstTxWarp prst="textNoShape">
                <a:avLst/>
              </a:prstTxWarp>
            </a:bodyPr>
            <a:lstStyle/>
            <a:p>
              <a:pPr defTabSz="967527">
                <a:defRPr/>
              </a:pPr>
              <a:endParaRPr lang="id-ID" sz="1905" kern="0" dirty="0">
                <a:solidFill>
                  <a:sysClr val="windowText" lastClr="000000"/>
                </a:solidFill>
                <a:latin typeface="微软雅黑" pitchFamily="34" charset="-122"/>
              </a:endParaRPr>
            </a:p>
          </p:txBody>
        </p:sp>
      </p:grpSp>
      <p:sp>
        <p:nvSpPr>
          <p:cNvPr id="51" name="Rectangle 109">
            <a:extLst>
              <a:ext uri="{FF2B5EF4-FFF2-40B4-BE49-F238E27FC236}">
                <a16:creationId xmlns:a16="http://schemas.microsoft.com/office/drawing/2014/main" id="{76990C59-56CE-9914-C961-1FD5FB7197DF}"/>
              </a:ext>
            </a:extLst>
          </p:cNvPr>
          <p:cNvSpPr/>
          <p:nvPr/>
        </p:nvSpPr>
        <p:spPr>
          <a:xfrm>
            <a:off x="105987" y="2114318"/>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01</a:t>
            </a:r>
          </a:p>
        </p:txBody>
      </p:sp>
      <p:sp>
        <p:nvSpPr>
          <p:cNvPr id="52" name="Rectangle 110">
            <a:extLst>
              <a:ext uri="{FF2B5EF4-FFF2-40B4-BE49-F238E27FC236}">
                <a16:creationId xmlns:a16="http://schemas.microsoft.com/office/drawing/2014/main" id="{CE6B3D13-7224-185E-C32B-E2E63B069FA6}"/>
              </a:ext>
            </a:extLst>
          </p:cNvPr>
          <p:cNvSpPr/>
          <p:nvPr/>
        </p:nvSpPr>
        <p:spPr>
          <a:xfrm>
            <a:off x="92461" y="2902997"/>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02</a:t>
            </a:r>
          </a:p>
        </p:txBody>
      </p:sp>
      <p:sp>
        <p:nvSpPr>
          <p:cNvPr id="53" name="Rectangle 111">
            <a:extLst>
              <a:ext uri="{FF2B5EF4-FFF2-40B4-BE49-F238E27FC236}">
                <a16:creationId xmlns:a16="http://schemas.microsoft.com/office/drawing/2014/main" id="{DE2A9B4D-3A96-E042-6996-A50698B81956}"/>
              </a:ext>
            </a:extLst>
          </p:cNvPr>
          <p:cNvSpPr/>
          <p:nvPr/>
        </p:nvSpPr>
        <p:spPr>
          <a:xfrm>
            <a:off x="94263" y="3702052"/>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03</a:t>
            </a:r>
          </a:p>
        </p:txBody>
      </p:sp>
      <p:sp>
        <p:nvSpPr>
          <p:cNvPr id="54" name="Rectangle 112">
            <a:extLst>
              <a:ext uri="{FF2B5EF4-FFF2-40B4-BE49-F238E27FC236}">
                <a16:creationId xmlns:a16="http://schemas.microsoft.com/office/drawing/2014/main" id="{16D87359-B734-7403-B7DD-3F4A01E997B3}"/>
              </a:ext>
            </a:extLst>
          </p:cNvPr>
          <p:cNvSpPr/>
          <p:nvPr/>
        </p:nvSpPr>
        <p:spPr>
          <a:xfrm>
            <a:off x="93362" y="4490730"/>
            <a:ext cx="646511" cy="528567"/>
          </a:xfrm>
          <a:prstGeom prst="rect">
            <a:avLst/>
          </a:prstGeom>
        </p:spPr>
        <p:txBody>
          <a:bodyPr wrap="none" lIns="104229" tIns="52114" rIns="104229" bIns="52114">
            <a:spAutoFit/>
          </a:bodyPr>
          <a:lstStyle/>
          <a:p>
            <a:pPr defTabSz="967527">
              <a:defRPr/>
            </a:pPr>
            <a:r>
              <a:rPr lang="id-ID" sz="2751" b="1" kern="0" dirty="0">
                <a:solidFill>
                  <a:srgbClr val="FFFFFF"/>
                </a:solidFill>
                <a:latin typeface="微软雅黑" pitchFamily="34" charset="-122"/>
              </a:rPr>
              <a:t>04</a:t>
            </a:r>
          </a:p>
        </p:txBody>
      </p:sp>
      <p:cxnSp>
        <p:nvCxnSpPr>
          <p:cNvPr id="55" name="Straight Connector 114">
            <a:extLst>
              <a:ext uri="{FF2B5EF4-FFF2-40B4-BE49-F238E27FC236}">
                <a16:creationId xmlns:a16="http://schemas.microsoft.com/office/drawing/2014/main" id="{3EDA27C1-CCC8-0C63-3DDE-21DDE7181A91}"/>
              </a:ext>
            </a:extLst>
          </p:cNvPr>
          <p:cNvCxnSpPr/>
          <p:nvPr/>
        </p:nvCxnSpPr>
        <p:spPr>
          <a:xfrm>
            <a:off x="6218138" y="1573520"/>
            <a:ext cx="748" cy="881258"/>
          </a:xfrm>
          <a:prstGeom prst="line">
            <a:avLst/>
          </a:prstGeom>
          <a:noFill/>
          <a:ln w="19050" cap="flat" cmpd="sng" algn="ctr">
            <a:solidFill>
              <a:srgbClr val="0B5AA8"/>
            </a:solidFill>
            <a:prstDash val="solid"/>
            <a:miter lim="800000"/>
          </a:ln>
          <a:effectLst/>
        </p:spPr>
      </p:cxnSp>
      <p:cxnSp>
        <p:nvCxnSpPr>
          <p:cNvPr id="56" name="Straight Connector 115">
            <a:extLst>
              <a:ext uri="{FF2B5EF4-FFF2-40B4-BE49-F238E27FC236}">
                <a16:creationId xmlns:a16="http://schemas.microsoft.com/office/drawing/2014/main" id="{C29058D0-EC11-55C0-5133-0DBACD67708D}"/>
              </a:ext>
            </a:extLst>
          </p:cNvPr>
          <p:cNvCxnSpPr/>
          <p:nvPr/>
        </p:nvCxnSpPr>
        <p:spPr>
          <a:xfrm>
            <a:off x="6218138" y="2707289"/>
            <a:ext cx="748" cy="881258"/>
          </a:xfrm>
          <a:prstGeom prst="line">
            <a:avLst/>
          </a:prstGeom>
          <a:noFill/>
          <a:ln w="19050" cap="flat" cmpd="sng" algn="ctr">
            <a:solidFill>
              <a:srgbClr val="0B5AA8"/>
            </a:solidFill>
            <a:prstDash val="solid"/>
            <a:miter lim="800000"/>
          </a:ln>
          <a:effectLst/>
        </p:spPr>
      </p:cxnSp>
      <p:cxnSp>
        <p:nvCxnSpPr>
          <p:cNvPr id="57" name="Straight Connector 116">
            <a:extLst>
              <a:ext uri="{FF2B5EF4-FFF2-40B4-BE49-F238E27FC236}">
                <a16:creationId xmlns:a16="http://schemas.microsoft.com/office/drawing/2014/main" id="{CEB438BE-CA5A-A859-9DC7-B913DFC84902}"/>
              </a:ext>
            </a:extLst>
          </p:cNvPr>
          <p:cNvCxnSpPr/>
          <p:nvPr/>
        </p:nvCxnSpPr>
        <p:spPr>
          <a:xfrm>
            <a:off x="6218138" y="3938455"/>
            <a:ext cx="748" cy="881258"/>
          </a:xfrm>
          <a:prstGeom prst="line">
            <a:avLst/>
          </a:prstGeom>
          <a:noFill/>
          <a:ln w="19050" cap="flat" cmpd="sng" algn="ctr">
            <a:solidFill>
              <a:srgbClr val="0B5AA8"/>
            </a:solidFill>
            <a:prstDash val="solid"/>
            <a:miter lim="800000"/>
          </a:ln>
          <a:effectLst/>
        </p:spPr>
      </p:cxnSp>
      <p:cxnSp>
        <p:nvCxnSpPr>
          <p:cNvPr id="58" name="Straight Connector 117">
            <a:extLst>
              <a:ext uri="{FF2B5EF4-FFF2-40B4-BE49-F238E27FC236}">
                <a16:creationId xmlns:a16="http://schemas.microsoft.com/office/drawing/2014/main" id="{6806E6D5-F3B3-A493-B9DD-A3F162F34110}"/>
              </a:ext>
            </a:extLst>
          </p:cNvPr>
          <p:cNvCxnSpPr/>
          <p:nvPr/>
        </p:nvCxnSpPr>
        <p:spPr>
          <a:xfrm>
            <a:off x="6218138" y="5085438"/>
            <a:ext cx="748" cy="881258"/>
          </a:xfrm>
          <a:prstGeom prst="line">
            <a:avLst/>
          </a:prstGeom>
          <a:noFill/>
          <a:ln w="19050" cap="flat" cmpd="sng" algn="ctr">
            <a:solidFill>
              <a:srgbClr val="0B5AA8"/>
            </a:solidFill>
            <a:prstDash val="solid"/>
            <a:miter lim="800000"/>
          </a:ln>
          <a:effectLst/>
        </p:spPr>
      </p:cxnSp>
      <p:grpSp>
        <p:nvGrpSpPr>
          <p:cNvPr id="59" name="组合 58">
            <a:extLst>
              <a:ext uri="{FF2B5EF4-FFF2-40B4-BE49-F238E27FC236}">
                <a16:creationId xmlns:a16="http://schemas.microsoft.com/office/drawing/2014/main" id="{D26961AC-A0A5-B119-47ED-8515E92476ED}"/>
              </a:ext>
            </a:extLst>
          </p:cNvPr>
          <p:cNvGrpSpPr/>
          <p:nvPr/>
        </p:nvGrpSpPr>
        <p:grpSpPr>
          <a:xfrm>
            <a:off x="9218934" y="274638"/>
            <a:ext cx="2545960" cy="731019"/>
            <a:chOff x="9488724" y="3354030"/>
            <a:chExt cx="2545960" cy="731019"/>
          </a:xfrm>
        </p:grpSpPr>
        <p:pic>
          <p:nvPicPr>
            <p:cNvPr id="60" name="图片 59">
              <a:extLst>
                <a:ext uri="{FF2B5EF4-FFF2-40B4-BE49-F238E27FC236}">
                  <a16:creationId xmlns:a16="http://schemas.microsoft.com/office/drawing/2014/main" id="{45B2A823-035B-B199-FD76-4B3C0880E57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61" name="图片 60">
              <a:extLst>
                <a:ext uri="{FF2B5EF4-FFF2-40B4-BE49-F238E27FC236}">
                  <a16:creationId xmlns:a16="http://schemas.microsoft.com/office/drawing/2014/main" id="{5737133E-011D-76F6-9329-7A2D4F365E4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62" name="文本框 61">
              <a:extLst>
                <a:ext uri="{FF2B5EF4-FFF2-40B4-BE49-F238E27FC236}">
                  <a16:creationId xmlns:a16="http://schemas.microsoft.com/office/drawing/2014/main" id="{831812EF-8651-FFE5-E1EB-20C85D06FEE5}"/>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spTree>
    <p:extLst>
      <p:ext uri="{BB962C8B-B14F-4D97-AF65-F5344CB8AC3E}">
        <p14:creationId xmlns:p14="http://schemas.microsoft.com/office/powerpoint/2010/main" val="25542702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B1729-9059-DB7E-4502-EEA23EBC927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05E6DC-4B00-46DE-FB3A-CD289F41948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89E7126-09ED-5D44-769B-82CDE84E70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7" y="3377"/>
            <a:ext cx="12192000" cy="6872068"/>
          </a:xfrm>
        </p:spPr>
      </p:pic>
      <p:sp>
        <p:nvSpPr>
          <p:cNvPr id="8" name="文本框 7">
            <a:extLst>
              <a:ext uri="{FF2B5EF4-FFF2-40B4-BE49-F238E27FC236}">
                <a16:creationId xmlns:a16="http://schemas.microsoft.com/office/drawing/2014/main" id="{6AB12678-4FFC-7CC8-DB82-3EC0428459AC}"/>
              </a:ext>
            </a:extLst>
          </p:cNvPr>
          <p:cNvSpPr txBox="1"/>
          <p:nvPr/>
        </p:nvSpPr>
        <p:spPr>
          <a:xfrm>
            <a:off x="867419" y="1268760"/>
            <a:ext cx="5328592" cy="4508927"/>
          </a:xfrm>
          <a:prstGeom prst="rect">
            <a:avLst/>
          </a:prstGeom>
          <a:noFill/>
        </p:spPr>
        <p:txBody>
          <a:bodyPr wrap="square" rtlCol="0">
            <a:spAutoFit/>
          </a:bodyPr>
          <a:lstStyle/>
          <a:p>
            <a:r>
              <a:rPr lang="en-US" altLang="zh-CN" sz="28700" dirty="0">
                <a:solidFill>
                  <a:schemeClr val="bg1"/>
                </a:solidFill>
                <a:latin typeface="Arial Black" panose="020B0A04020102020204" pitchFamily="34" charset="0"/>
              </a:rPr>
              <a:t>02</a:t>
            </a:r>
            <a:endParaRPr lang="zh-CN" altLang="en-US" sz="28700" dirty="0">
              <a:solidFill>
                <a:schemeClr val="bg1"/>
              </a:solidFill>
              <a:latin typeface="Arial Black" panose="020B0A04020102020204" pitchFamily="34" charset="0"/>
            </a:endParaRPr>
          </a:p>
        </p:txBody>
      </p:sp>
      <p:sp>
        <p:nvSpPr>
          <p:cNvPr id="9" name="标题 4">
            <a:extLst>
              <a:ext uri="{FF2B5EF4-FFF2-40B4-BE49-F238E27FC236}">
                <a16:creationId xmlns:a16="http://schemas.microsoft.com/office/drawing/2014/main" id="{2A299DE0-029E-7D6D-20CC-33571298535A}"/>
              </a:ext>
            </a:extLst>
          </p:cNvPr>
          <p:cNvSpPr txBox="1">
            <a:spLocks/>
          </p:cNvSpPr>
          <p:nvPr/>
        </p:nvSpPr>
        <p:spPr>
          <a:xfrm>
            <a:off x="6094178" y="2204656"/>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kumimoji="1" lang="en-US" altLang="zh-CN" sz="5400" dirty="0">
                <a:solidFill>
                  <a:schemeClr val="bg1">
                    <a:lumMod val="95000"/>
                  </a:schemeClr>
                </a:solidFill>
                <a:ea typeface="微软雅黑" panose="020B0503020204020204" charset="-122"/>
                <a:sym typeface="Arial" panose="020B0604020202020204"/>
              </a:rPr>
              <a:t>Project </a:t>
            </a:r>
            <a:r>
              <a:rPr kumimoji="1" lang="en-US" altLang="zh-CN" sz="5400" dirty="0" err="1">
                <a:solidFill>
                  <a:schemeClr val="bg1">
                    <a:lumMod val="95000"/>
                  </a:schemeClr>
                </a:solidFill>
                <a:ea typeface="微软雅黑" panose="020B0503020204020204" charset="-122"/>
                <a:sym typeface="Arial" panose="020B0604020202020204"/>
              </a:rPr>
              <a:t>Schdule</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7A03D961-C14E-9C44-259A-7FA52AFA5108}"/>
              </a:ext>
            </a:extLst>
          </p:cNvPr>
          <p:cNvCxnSpPr>
            <a:cxnSpLocks/>
          </p:cNvCxnSpPr>
          <p:nvPr/>
        </p:nvCxnSpPr>
        <p:spPr>
          <a:xfrm>
            <a:off x="6127957" y="3187767"/>
            <a:ext cx="3594498"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标题 4">
            <a:extLst>
              <a:ext uri="{FF2B5EF4-FFF2-40B4-BE49-F238E27FC236}">
                <a16:creationId xmlns:a16="http://schemas.microsoft.com/office/drawing/2014/main" id="{A00DDBCB-EBE6-D6F1-558D-859538FBF3C1}"/>
              </a:ext>
            </a:extLst>
          </p:cNvPr>
          <p:cNvSpPr txBox="1">
            <a:spLocks/>
          </p:cNvSpPr>
          <p:nvPr/>
        </p:nvSpPr>
        <p:spPr>
          <a:xfrm>
            <a:off x="6111050" y="3491614"/>
            <a:ext cx="5182738"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Based on the previous project </a:t>
            </a:r>
            <a:r>
              <a:rPr lang="en-US" altLang="zh-CN" sz="2000" dirty="0" err="1">
                <a:solidFill>
                  <a:schemeClr val="bg1"/>
                </a:solidFill>
                <a:latin typeface="微软雅黑" panose="020B0503020204020204" pitchFamily="34" charset="-122"/>
                <a:ea typeface="微软雅黑" panose="020B0503020204020204" pitchFamily="34" charset="-122"/>
              </a:rPr>
              <a:t>schdule</a:t>
            </a:r>
            <a:r>
              <a:rPr lang="en-US" altLang="zh-CN" sz="2000" dirty="0">
                <a:solidFill>
                  <a:schemeClr val="bg1"/>
                </a:solidFill>
                <a:latin typeface="微软雅黑" panose="020B0503020204020204" pitchFamily="34" charset="-122"/>
                <a:ea typeface="微软雅黑" panose="020B0503020204020204" pitchFamily="34" charset="-122"/>
              </a:rPr>
              <a:t> document and our current progress, we have made reasonable modifications</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34D8A4F0-9717-E667-722B-39C4354FE457}"/>
              </a:ext>
            </a:extLst>
          </p:cNvPr>
          <p:cNvGrpSpPr/>
          <p:nvPr/>
        </p:nvGrpSpPr>
        <p:grpSpPr>
          <a:xfrm>
            <a:off x="8758474" y="410646"/>
            <a:ext cx="3026158" cy="871761"/>
            <a:chOff x="9477081" y="3365475"/>
            <a:chExt cx="2537602" cy="731020"/>
          </a:xfrm>
        </p:grpSpPr>
        <p:pic>
          <p:nvPicPr>
            <p:cNvPr id="13" name="图片 12">
              <a:extLst>
                <a:ext uri="{FF2B5EF4-FFF2-40B4-BE49-F238E27FC236}">
                  <a16:creationId xmlns:a16="http://schemas.microsoft.com/office/drawing/2014/main" id="{6B61B031-81F9-D7C7-3429-7D39605F2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7081" y="3365475"/>
              <a:ext cx="731584" cy="731020"/>
            </a:xfrm>
            <a:prstGeom prst="rect">
              <a:avLst/>
            </a:prstGeom>
          </p:spPr>
        </p:pic>
        <p:pic>
          <p:nvPicPr>
            <p:cNvPr id="14" name="图片 13">
              <a:extLst>
                <a:ext uri="{FF2B5EF4-FFF2-40B4-BE49-F238E27FC236}">
                  <a16:creationId xmlns:a16="http://schemas.microsoft.com/office/drawing/2014/main" id="{F4B6CC0E-5CE0-9F12-0946-22E40EADD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7901" y="3390715"/>
              <a:ext cx="1643777" cy="512858"/>
            </a:xfrm>
            <a:prstGeom prst="rect">
              <a:avLst/>
            </a:prstGeom>
          </p:spPr>
        </p:pic>
        <p:sp>
          <p:nvSpPr>
            <p:cNvPr id="15" name="文本框 14">
              <a:extLst>
                <a:ext uri="{FF2B5EF4-FFF2-40B4-BE49-F238E27FC236}">
                  <a16:creationId xmlns:a16="http://schemas.microsoft.com/office/drawing/2014/main" id="{C684CF32-7452-8A83-244D-B09AE504C747}"/>
                </a:ext>
              </a:extLst>
            </p:cNvPr>
            <p:cNvSpPr txBox="1"/>
            <p:nvPr/>
          </p:nvSpPr>
          <p:spPr>
            <a:xfrm>
              <a:off x="10242051" y="3859762"/>
              <a:ext cx="1772632" cy="193565"/>
            </a:xfrm>
            <a:prstGeom prst="rect">
              <a:avLst/>
            </a:prstGeom>
            <a:noFill/>
          </p:spPr>
          <p:txBody>
            <a:bodyPr wrap="square" rtlCol="0">
              <a:spAutoFit/>
            </a:bodyPr>
            <a:lstStyle/>
            <a:p>
              <a:pPr algn="dist">
                <a:defRPr/>
              </a:pPr>
              <a:r>
                <a:rPr lang="en-US" altLang="zh-CN" sz="900" b="1" spc="200" dirty="0">
                  <a:solidFill>
                    <a:prstClr val="white"/>
                  </a:solidFill>
                  <a:latin typeface="Calibri Light" panose="020F0302020204030204" pitchFamily="34" charset="0"/>
                  <a:ea typeface="思源黑体 CN Light"/>
                  <a:cs typeface="Segoe UI Light" panose="020B0502040204020203" pitchFamily="34" charset="0"/>
                </a:rPr>
                <a:t>TONGJI UNIVERSITY</a:t>
              </a:r>
            </a:p>
          </p:txBody>
        </p:sp>
      </p:grpSp>
      <p:pic>
        <p:nvPicPr>
          <p:cNvPr id="16" name="图片 15">
            <a:extLst>
              <a:ext uri="{FF2B5EF4-FFF2-40B4-BE49-F238E27FC236}">
                <a16:creationId xmlns:a16="http://schemas.microsoft.com/office/drawing/2014/main" id="{3C1CD774-8F04-B696-8D79-9D95CC9C767B}"/>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p:blipFill>
        <p:spPr>
          <a:xfrm>
            <a:off x="461371" y="6191601"/>
            <a:ext cx="1818205" cy="437244"/>
          </a:xfrm>
          <a:prstGeom prst="rect">
            <a:avLst/>
          </a:prstGeom>
        </p:spPr>
      </p:pic>
    </p:spTree>
    <p:extLst>
      <p:ext uri="{BB962C8B-B14F-4D97-AF65-F5344CB8AC3E}">
        <p14:creationId xmlns:p14="http://schemas.microsoft.com/office/powerpoint/2010/main" val="708871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77548-B1BC-FCB9-A1DC-2DFF2362B9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094FAD-CE80-1F68-598D-C6D2E21C69F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E188F62-6651-AE4B-A812-EB52E473D6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3" y="-608"/>
            <a:ext cx="12191999" cy="6858000"/>
          </a:xfrm>
        </p:spPr>
      </p:pic>
      <p:sp>
        <p:nvSpPr>
          <p:cNvPr id="7" name="矩形 6">
            <a:extLst>
              <a:ext uri="{FF2B5EF4-FFF2-40B4-BE49-F238E27FC236}">
                <a16:creationId xmlns:a16="http://schemas.microsoft.com/office/drawing/2014/main" id="{E437F65F-E30B-571D-38C9-9F6D40E4E8B7}"/>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60703CA0-CC2D-783C-1F9A-76A1E2032566}"/>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48ED351A-F746-8BA6-AC90-C29BEFF8A294}"/>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D0D883AA-799D-A19D-97D2-F1B321CC3C19}"/>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88C880E1-81F4-B3FE-21B1-B2F24610A894}"/>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err="1">
                <a:solidFill>
                  <a:srgbClr val="0B5AA8"/>
                </a:solidFill>
                <a:latin typeface="迷你简菱心" panose="02010609000101010101" pitchFamily="49" charset="-122"/>
                <a:ea typeface="迷你简菱心" panose="02010609000101010101" pitchFamily="49" charset="-122"/>
              </a:rPr>
              <a:t>Schdule</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D6B73824-6DEB-4AC0-6891-0DB164E8510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659C24FC-CA4A-C80F-B8C5-9D89B3A0A4D6}"/>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C27BD5C2-ED34-7BBF-F2C5-26256BDD98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6292BD0C-F3FF-B8FC-7B75-E0711E93A99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81414E86-C4EB-E157-2FDD-B5C593A626FF}"/>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pic>
        <p:nvPicPr>
          <p:cNvPr id="3" name="图片 2">
            <a:extLst>
              <a:ext uri="{FF2B5EF4-FFF2-40B4-BE49-F238E27FC236}">
                <a16:creationId xmlns:a16="http://schemas.microsoft.com/office/drawing/2014/main" id="{259883AC-5EA9-D0BB-C11B-E97FBC6ABE2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3725" y="1229413"/>
            <a:ext cx="9021683" cy="4723100"/>
          </a:xfrm>
          <a:prstGeom prst="rect">
            <a:avLst/>
          </a:prstGeom>
          <a:noFill/>
          <a:ln>
            <a:noFill/>
          </a:ln>
        </p:spPr>
      </p:pic>
    </p:spTree>
    <p:extLst>
      <p:ext uri="{BB962C8B-B14F-4D97-AF65-F5344CB8AC3E}">
        <p14:creationId xmlns:p14="http://schemas.microsoft.com/office/powerpoint/2010/main" val="13607495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12612-7CEB-AD1F-7B54-AA5C74F11E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C371D5B-EEAB-CD94-E871-554767A7206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BB516F6-6EA2-B7C3-5A64-CFF034B039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3" y="-608"/>
            <a:ext cx="12191999" cy="6858000"/>
          </a:xfrm>
        </p:spPr>
      </p:pic>
      <p:sp>
        <p:nvSpPr>
          <p:cNvPr id="7" name="矩形 6">
            <a:extLst>
              <a:ext uri="{FF2B5EF4-FFF2-40B4-BE49-F238E27FC236}">
                <a16:creationId xmlns:a16="http://schemas.microsoft.com/office/drawing/2014/main" id="{A4E7DE5A-A7C9-BDEC-3912-A39B987DACF2}"/>
              </a:ext>
            </a:extLst>
          </p:cNvPr>
          <p:cNvSpPr/>
          <p:nvPr/>
        </p:nvSpPr>
        <p:spPr>
          <a:xfrm rot="13500000">
            <a:off x="1338014" y="553189"/>
            <a:ext cx="291422" cy="291423"/>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8" name="矩形 7">
            <a:extLst>
              <a:ext uri="{FF2B5EF4-FFF2-40B4-BE49-F238E27FC236}">
                <a16:creationId xmlns:a16="http://schemas.microsoft.com/office/drawing/2014/main" id="{6E10DD3E-02B4-033F-4922-0A9995674E80}"/>
              </a:ext>
            </a:extLst>
          </p:cNvPr>
          <p:cNvSpPr/>
          <p:nvPr/>
        </p:nvSpPr>
        <p:spPr>
          <a:xfrm rot="13500000">
            <a:off x="1591471" y="587059"/>
            <a:ext cx="223681" cy="223682"/>
          </a:xfrm>
          <a:prstGeom prst="rect">
            <a:avLst/>
          </a:prstGeom>
          <a:solidFill>
            <a:srgbClr val="0B5AA8"/>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1">
              <a:solidFill>
                <a:schemeClr val="tx1"/>
              </a:solidFill>
              <a:latin typeface="Agency FB" panose="020B0503020202020204" pitchFamily="34" charset="0"/>
            </a:endParaRPr>
          </a:p>
        </p:txBody>
      </p:sp>
      <p:sp>
        <p:nvSpPr>
          <p:cNvPr id="9" name="圆角矩形 3">
            <a:extLst>
              <a:ext uri="{FF2B5EF4-FFF2-40B4-BE49-F238E27FC236}">
                <a16:creationId xmlns:a16="http://schemas.microsoft.com/office/drawing/2014/main" id="{CA2FB703-B356-92D7-5494-BB62489D1B2F}"/>
              </a:ext>
            </a:extLst>
          </p:cNvPr>
          <p:cNvSpPr/>
          <p:nvPr/>
        </p:nvSpPr>
        <p:spPr>
          <a:xfrm rot="2700000">
            <a:off x="451479" y="347642"/>
            <a:ext cx="702516" cy="702516"/>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9C96"/>
              </a:solidFill>
            </a:endParaRPr>
          </a:p>
        </p:txBody>
      </p:sp>
      <p:sp>
        <p:nvSpPr>
          <p:cNvPr id="10" name="矩形 9">
            <a:extLst>
              <a:ext uri="{FF2B5EF4-FFF2-40B4-BE49-F238E27FC236}">
                <a16:creationId xmlns:a16="http://schemas.microsoft.com/office/drawing/2014/main" id="{693768FA-BAC1-83DA-3DA0-A9DE5CB715E4}"/>
              </a:ext>
            </a:extLst>
          </p:cNvPr>
          <p:cNvSpPr/>
          <p:nvPr/>
        </p:nvSpPr>
        <p:spPr>
          <a:xfrm>
            <a:off x="554374" y="399268"/>
            <a:ext cx="473207" cy="584775"/>
          </a:xfrm>
          <a:prstGeom prst="rect">
            <a:avLst/>
          </a:prstGeom>
        </p:spPr>
        <p:txBody>
          <a:bodyPr wrap="none">
            <a:spAutoFit/>
          </a:bodyPr>
          <a:lstStyle/>
          <a:p>
            <a:pPr algn="ctr"/>
            <a:r>
              <a:rPr lang="en-US" altLang="zh-CN" sz="3200" b="1" dirty="0">
                <a:solidFill>
                  <a:srgbClr val="0B5AA8"/>
                </a:solidFill>
                <a:latin typeface="Agency FB" panose="020B0503020202020204" pitchFamily="34" charset="0"/>
                <a:ea typeface="Open Sans" panose="020B0606030504020204" pitchFamily="34" charset="0"/>
                <a:cs typeface="Open Sans" panose="020B0606030504020204" pitchFamily="34" charset="0"/>
              </a:rPr>
              <a:t>01</a:t>
            </a:r>
            <a:endParaRPr lang="zh-CN" altLang="en-US" sz="3200" b="1" dirty="0">
              <a:solidFill>
                <a:srgbClr val="0B5AA8"/>
              </a:solidFill>
              <a:latin typeface="Agency FB" panose="020B0503020202020204" pitchFamily="34" charset="0"/>
            </a:endParaRPr>
          </a:p>
        </p:txBody>
      </p:sp>
      <p:sp>
        <p:nvSpPr>
          <p:cNvPr id="11" name="文本占位符 4">
            <a:extLst>
              <a:ext uri="{FF2B5EF4-FFF2-40B4-BE49-F238E27FC236}">
                <a16:creationId xmlns:a16="http://schemas.microsoft.com/office/drawing/2014/main" id="{D2045871-E47A-3C96-0EBF-22C101915929}"/>
              </a:ext>
            </a:extLst>
          </p:cNvPr>
          <p:cNvSpPr txBox="1">
            <a:spLocks/>
          </p:cNvSpPr>
          <p:nvPr/>
        </p:nvSpPr>
        <p:spPr>
          <a:xfrm>
            <a:off x="1935445" y="389135"/>
            <a:ext cx="5462592" cy="61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1" spc="600" dirty="0" err="1">
                <a:solidFill>
                  <a:srgbClr val="0B5AA8"/>
                </a:solidFill>
                <a:latin typeface="迷你简菱心" panose="02010609000101010101" pitchFamily="49" charset="-122"/>
                <a:ea typeface="迷你简菱心" panose="02010609000101010101" pitchFamily="49" charset="-122"/>
              </a:rPr>
              <a:t>Schdule</a:t>
            </a:r>
            <a:endParaRPr lang="zh-CN" altLang="en-US" sz="3200" b="1" spc="600" dirty="0">
              <a:solidFill>
                <a:srgbClr val="0B5AA8"/>
              </a:solidFill>
              <a:latin typeface="迷你简菱心" panose="02010609000101010101" pitchFamily="49" charset="-122"/>
              <a:ea typeface="迷你简菱心" panose="02010609000101010101" pitchFamily="49" charset="-122"/>
            </a:endParaRPr>
          </a:p>
        </p:txBody>
      </p:sp>
      <p:pic>
        <p:nvPicPr>
          <p:cNvPr id="12" name="图片 11">
            <a:extLst>
              <a:ext uri="{FF2B5EF4-FFF2-40B4-BE49-F238E27FC236}">
                <a16:creationId xmlns:a16="http://schemas.microsoft.com/office/drawing/2014/main" id="{34F43A9B-2883-00D2-D3BB-FA6695F93F3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0422" t="9576" r="21221"/>
          <a:stretch/>
        </p:blipFill>
        <p:spPr>
          <a:xfrm>
            <a:off x="386685" y="6269193"/>
            <a:ext cx="1281792" cy="418134"/>
          </a:xfrm>
          <a:prstGeom prst="rect">
            <a:avLst/>
          </a:prstGeom>
        </p:spPr>
      </p:pic>
      <p:grpSp>
        <p:nvGrpSpPr>
          <p:cNvPr id="51" name="组合 50">
            <a:extLst>
              <a:ext uri="{FF2B5EF4-FFF2-40B4-BE49-F238E27FC236}">
                <a16:creationId xmlns:a16="http://schemas.microsoft.com/office/drawing/2014/main" id="{F67F4F6C-D860-90CE-AF69-7EFC68F16D2B}"/>
              </a:ext>
            </a:extLst>
          </p:cNvPr>
          <p:cNvGrpSpPr/>
          <p:nvPr/>
        </p:nvGrpSpPr>
        <p:grpSpPr>
          <a:xfrm>
            <a:off x="9218934" y="274638"/>
            <a:ext cx="2545960" cy="731019"/>
            <a:chOff x="9488724" y="3354030"/>
            <a:chExt cx="2545960" cy="731019"/>
          </a:xfrm>
        </p:grpSpPr>
        <p:pic>
          <p:nvPicPr>
            <p:cNvPr id="52" name="图片 51">
              <a:extLst>
                <a:ext uri="{FF2B5EF4-FFF2-40B4-BE49-F238E27FC236}">
                  <a16:creationId xmlns:a16="http://schemas.microsoft.com/office/drawing/2014/main" id="{48A37C9B-C84F-826F-5C2E-09A883401A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88724" y="3354030"/>
              <a:ext cx="731583" cy="731019"/>
            </a:xfrm>
            <a:prstGeom prst="rect">
              <a:avLst/>
            </a:prstGeom>
          </p:spPr>
        </p:pic>
        <p:pic>
          <p:nvPicPr>
            <p:cNvPr id="53" name="图片 52">
              <a:extLst>
                <a:ext uri="{FF2B5EF4-FFF2-40B4-BE49-F238E27FC236}">
                  <a16:creationId xmlns:a16="http://schemas.microsoft.com/office/drawing/2014/main" id="{059B207B-8DC8-082B-08D9-57BA5685C9C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7902" y="3370713"/>
              <a:ext cx="1643775" cy="512858"/>
            </a:xfrm>
            <a:prstGeom prst="rect">
              <a:avLst/>
            </a:prstGeom>
          </p:spPr>
        </p:pic>
        <p:sp>
          <p:nvSpPr>
            <p:cNvPr id="54" name="文本框 53">
              <a:extLst>
                <a:ext uri="{FF2B5EF4-FFF2-40B4-BE49-F238E27FC236}">
                  <a16:creationId xmlns:a16="http://schemas.microsoft.com/office/drawing/2014/main" id="{1E504111-6DB2-95C9-670B-1687E15948BB}"/>
                </a:ext>
              </a:extLst>
            </p:cNvPr>
            <p:cNvSpPr txBox="1"/>
            <p:nvPr/>
          </p:nvSpPr>
          <p:spPr>
            <a:xfrm>
              <a:off x="10219659" y="3839761"/>
              <a:ext cx="1815025" cy="2308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900" b="1" spc="200" dirty="0">
                  <a:latin typeface="Calibri Light" panose="020F0302020204030204" pitchFamily="34" charset="0"/>
                  <a:ea typeface="思源黑体 CN Light"/>
                  <a:cs typeface="Segoe UI Light" panose="020B0502040204020203" pitchFamily="34" charset="0"/>
                </a:rPr>
                <a:t>TONGJI UNIVERSITY</a:t>
              </a:r>
            </a:p>
          </p:txBody>
        </p:sp>
      </p:grpSp>
      <p:graphicFrame>
        <p:nvGraphicFramePr>
          <p:cNvPr id="4" name="表格 3">
            <a:extLst>
              <a:ext uri="{FF2B5EF4-FFF2-40B4-BE49-F238E27FC236}">
                <a16:creationId xmlns:a16="http://schemas.microsoft.com/office/drawing/2014/main" id="{13CC9643-B8D6-A2E0-4EEB-2480D6887E67}"/>
              </a:ext>
            </a:extLst>
          </p:cNvPr>
          <p:cNvGraphicFramePr>
            <a:graphicFrameLocks noGrp="1"/>
          </p:cNvGraphicFramePr>
          <p:nvPr>
            <p:extLst>
              <p:ext uri="{D42A27DB-BD31-4B8C-83A1-F6EECF244321}">
                <p14:modId xmlns:p14="http://schemas.microsoft.com/office/powerpoint/2010/main" val="2312001772"/>
              </p:ext>
            </p:extLst>
          </p:nvPr>
        </p:nvGraphicFramePr>
        <p:xfrm>
          <a:off x="609600" y="1289910"/>
          <a:ext cx="10972800" cy="4237674"/>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1234979192"/>
                    </a:ext>
                  </a:extLst>
                </a:gridCol>
                <a:gridCol w="2743200">
                  <a:extLst>
                    <a:ext uri="{9D8B030D-6E8A-4147-A177-3AD203B41FA5}">
                      <a16:colId xmlns:a16="http://schemas.microsoft.com/office/drawing/2014/main" val="591595752"/>
                    </a:ext>
                  </a:extLst>
                </a:gridCol>
                <a:gridCol w="2743200">
                  <a:extLst>
                    <a:ext uri="{9D8B030D-6E8A-4147-A177-3AD203B41FA5}">
                      <a16:colId xmlns:a16="http://schemas.microsoft.com/office/drawing/2014/main" val="2535999939"/>
                    </a:ext>
                  </a:extLst>
                </a:gridCol>
                <a:gridCol w="2743200">
                  <a:extLst>
                    <a:ext uri="{9D8B030D-6E8A-4147-A177-3AD203B41FA5}">
                      <a16:colId xmlns:a16="http://schemas.microsoft.com/office/drawing/2014/main" val="1891244559"/>
                    </a:ext>
                  </a:extLst>
                </a:gridCol>
              </a:tblGrid>
              <a:tr h="232307">
                <a:tc>
                  <a:txBody>
                    <a:bodyPr/>
                    <a:lstStyle/>
                    <a:p>
                      <a:pPr>
                        <a:lnSpc>
                          <a:spcPct val="115000"/>
                        </a:lnSpc>
                        <a:spcAft>
                          <a:spcPts val="800"/>
                        </a:spcAft>
                        <a:buNone/>
                      </a:pPr>
                      <a:r>
                        <a:rPr lang="en-US" sz="1100" kern="100">
                          <a:effectLst/>
                        </a:rPr>
                        <a:t>Project Task</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Start Date</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Duration (Days)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Person in Charge</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904628"/>
                  </a:ext>
                </a:extLst>
              </a:tr>
              <a:tr h="232307">
                <a:tc>
                  <a:txBody>
                    <a:bodyPr/>
                    <a:lstStyle/>
                    <a:p>
                      <a:pPr>
                        <a:lnSpc>
                          <a:spcPct val="115000"/>
                        </a:lnSpc>
                        <a:spcAft>
                          <a:spcPts val="800"/>
                        </a:spcAft>
                        <a:buNone/>
                      </a:pPr>
                      <a:r>
                        <a:rPr lang="en-US" sz="1100" kern="100">
                          <a:effectLst/>
                        </a:rPr>
                        <a:t>Project Establishment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2025/3/24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Zhang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3504305"/>
                  </a:ext>
                </a:extLst>
              </a:tr>
              <a:tr h="232307">
                <a:tc>
                  <a:txBody>
                    <a:bodyPr/>
                    <a:lstStyle/>
                    <a:p>
                      <a:pPr>
                        <a:lnSpc>
                          <a:spcPct val="115000"/>
                        </a:lnSpc>
                        <a:spcAft>
                          <a:spcPts val="800"/>
                        </a:spcAft>
                        <a:buNone/>
                      </a:pPr>
                      <a:r>
                        <a:rPr lang="en-US" sz="1100" kern="100">
                          <a:effectLst/>
                        </a:rPr>
                        <a:t>Requirements Collection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2025/3/31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Tao</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922973"/>
                  </a:ext>
                </a:extLst>
              </a:tr>
              <a:tr h="232307">
                <a:tc>
                  <a:txBody>
                    <a:bodyPr/>
                    <a:lstStyle/>
                    <a:p>
                      <a:pPr>
                        <a:lnSpc>
                          <a:spcPct val="115000"/>
                        </a:lnSpc>
                        <a:spcAft>
                          <a:spcPts val="800"/>
                        </a:spcAft>
                        <a:buNone/>
                      </a:pPr>
                      <a:r>
                        <a:rPr lang="en-US" sz="1100" kern="100">
                          <a:effectLst/>
                        </a:rPr>
                        <a:t>System Architecture and Database Design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2025/4/7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Tao</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0395556"/>
                  </a:ext>
                </a:extLst>
              </a:tr>
              <a:tr h="478651">
                <a:tc>
                  <a:txBody>
                    <a:bodyPr/>
                    <a:lstStyle/>
                    <a:p>
                      <a:pPr>
                        <a:lnSpc>
                          <a:spcPct val="115000"/>
                        </a:lnSpc>
                        <a:spcAft>
                          <a:spcPts val="800"/>
                        </a:spcAft>
                        <a:buNone/>
                      </a:pPr>
                      <a:r>
                        <a:rPr lang="en-US" sz="1100" kern="100" dirty="0">
                          <a:effectLst/>
                        </a:rPr>
                        <a:t>Backend Development (LLM, Multimodal Processing)</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2025/4/14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14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978989"/>
                  </a:ext>
                </a:extLst>
              </a:tr>
              <a:tr h="478651">
                <a:tc>
                  <a:txBody>
                    <a:bodyPr/>
                    <a:lstStyle/>
                    <a:p>
                      <a:pPr>
                        <a:lnSpc>
                          <a:spcPct val="115000"/>
                        </a:lnSpc>
                        <a:spcAft>
                          <a:spcPts val="800"/>
                        </a:spcAft>
                        <a:buNone/>
                      </a:pPr>
                      <a:r>
                        <a:rPr lang="en-US" sz="1100" kern="100">
                          <a:effectLst/>
                        </a:rPr>
                        <a:t>Front-end Development (UI/UX, Multi-Platform Adaptation)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2025/4/28</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14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251975"/>
                  </a:ext>
                </a:extLst>
              </a:tr>
              <a:tr h="232307">
                <a:tc>
                  <a:txBody>
                    <a:bodyPr/>
                    <a:lstStyle/>
                    <a:p>
                      <a:pPr>
                        <a:lnSpc>
                          <a:spcPct val="115000"/>
                        </a:lnSpc>
                        <a:spcAft>
                          <a:spcPts val="800"/>
                        </a:spcAft>
                        <a:buNone/>
                      </a:pPr>
                      <a:r>
                        <a:rPr lang="en-US" sz="1100" kern="100">
                          <a:effectLst/>
                        </a:rPr>
                        <a:t>System Integration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2025/5/12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Zhang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2528393"/>
                  </a:ext>
                </a:extLst>
              </a:tr>
              <a:tr h="232307">
                <a:tc>
                  <a:txBody>
                    <a:bodyPr/>
                    <a:lstStyle/>
                    <a:p>
                      <a:pPr>
                        <a:lnSpc>
                          <a:spcPct val="115000"/>
                        </a:lnSpc>
                        <a:spcAft>
                          <a:spcPts val="800"/>
                        </a:spcAft>
                        <a:buNone/>
                      </a:pPr>
                      <a:r>
                        <a:rPr lang="en-US" sz="1100" kern="100">
                          <a:effectLst/>
                        </a:rPr>
                        <a:t>Unit Testing vs Integration Testing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2025/5/19</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013905"/>
                  </a:ext>
                </a:extLst>
              </a:tr>
              <a:tr h="232307">
                <a:tc>
                  <a:txBody>
                    <a:bodyPr/>
                    <a:lstStyle/>
                    <a:p>
                      <a:pPr>
                        <a:lnSpc>
                          <a:spcPct val="115000"/>
                        </a:lnSpc>
                        <a:spcAft>
                          <a:spcPts val="800"/>
                        </a:spcAft>
                        <a:buNone/>
                      </a:pPr>
                      <a:r>
                        <a:rPr lang="en-US" sz="1100" kern="100">
                          <a:effectLst/>
                        </a:rPr>
                        <a:t>Performance and Safety Testing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2025/5/23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233727"/>
                  </a:ext>
                </a:extLst>
              </a:tr>
              <a:tr h="478651">
                <a:tc>
                  <a:txBody>
                    <a:bodyPr/>
                    <a:lstStyle/>
                    <a:p>
                      <a:pPr>
                        <a:lnSpc>
                          <a:spcPct val="115000"/>
                        </a:lnSpc>
                        <a:spcAft>
                          <a:spcPts val="800"/>
                        </a:spcAft>
                        <a:buNone/>
                      </a:pPr>
                      <a:r>
                        <a:rPr lang="en-US" sz="1100" kern="100">
                          <a:effectLst/>
                        </a:rPr>
                        <a:t>Final Acceptance Test (Requirements Traceback)</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2025/5/27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Tao</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8529894"/>
                  </a:ext>
                </a:extLst>
              </a:tr>
              <a:tr h="478651">
                <a:tc>
                  <a:txBody>
                    <a:bodyPr/>
                    <a:lstStyle/>
                    <a:p>
                      <a:pPr>
                        <a:lnSpc>
                          <a:spcPct val="115000"/>
                        </a:lnSpc>
                        <a:spcAft>
                          <a:spcPts val="800"/>
                        </a:spcAft>
                        <a:buNone/>
                      </a:pPr>
                      <a:r>
                        <a:rPr lang="en-US" sz="1100" kern="100">
                          <a:effectLst/>
                        </a:rPr>
                        <a:t>Deployment Plan and Environment Preparation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2025/6/3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Zhang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7010346"/>
                  </a:ext>
                </a:extLst>
              </a:tr>
              <a:tr h="232307">
                <a:tc>
                  <a:txBody>
                    <a:bodyPr/>
                    <a:lstStyle/>
                    <a:p>
                      <a:pPr>
                        <a:lnSpc>
                          <a:spcPct val="115000"/>
                        </a:lnSpc>
                        <a:spcAft>
                          <a:spcPts val="800"/>
                        </a:spcAft>
                        <a:buNone/>
                      </a:pPr>
                      <a:r>
                        <a:rPr lang="en-US" sz="1100" kern="100">
                          <a:effectLst/>
                        </a:rPr>
                        <a:t>System Launch and User Training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2025/6/6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113892"/>
                  </a:ext>
                </a:extLst>
              </a:tr>
              <a:tr h="232307">
                <a:tc>
                  <a:txBody>
                    <a:bodyPr/>
                    <a:lstStyle/>
                    <a:p>
                      <a:pPr>
                        <a:lnSpc>
                          <a:spcPct val="115000"/>
                        </a:lnSpc>
                        <a:spcAft>
                          <a:spcPts val="800"/>
                        </a:spcAft>
                        <a:buNone/>
                      </a:pPr>
                      <a:r>
                        <a:rPr lang="en-US" sz="1100" kern="100">
                          <a:effectLst/>
                        </a:rPr>
                        <a:t>Online Monitoring and Problem Solving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2025/6/9</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Huang</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9806969"/>
                  </a:ext>
                </a:extLst>
              </a:tr>
              <a:tr h="232307">
                <a:tc>
                  <a:txBody>
                    <a:bodyPr/>
                    <a:lstStyle/>
                    <a:p>
                      <a:pPr>
                        <a:lnSpc>
                          <a:spcPct val="115000"/>
                        </a:lnSpc>
                        <a:spcAft>
                          <a:spcPts val="800"/>
                        </a:spcAft>
                        <a:buNone/>
                      </a:pPr>
                      <a:r>
                        <a:rPr lang="en-US" sz="1100" kern="100">
                          <a:effectLst/>
                        </a:rPr>
                        <a:t>Version Planning and Iteration Preparation</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2025/6/12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a:effectLst/>
                        </a:rPr>
                        <a:t>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buNone/>
                      </a:pPr>
                      <a:r>
                        <a:rPr lang="en-US" sz="1100" kern="100" dirty="0">
                          <a:effectLst/>
                        </a:rPr>
                        <a:t>Tao</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1170988"/>
                  </a:ext>
                </a:extLst>
              </a:tr>
            </a:tbl>
          </a:graphicData>
        </a:graphic>
      </p:graphicFrame>
    </p:spTree>
    <p:extLst>
      <p:ext uri="{BB962C8B-B14F-4D97-AF65-F5344CB8AC3E}">
        <p14:creationId xmlns:p14="http://schemas.microsoft.com/office/powerpoint/2010/main" val="25775420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254</TotalTime>
  <Words>1096</Words>
  <Application>Microsoft Office PowerPoint</Application>
  <PresentationFormat>宽屏</PresentationFormat>
  <Paragraphs>228</Paragraphs>
  <Slides>22</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Microsoft YaHei Light</vt:lpstr>
      <vt:lpstr>等线</vt:lpstr>
      <vt:lpstr>黑体</vt:lpstr>
      <vt:lpstr>迷你简菱心</vt:lpstr>
      <vt:lpstr>微软雅黑</vt:lpstr>
      <vt:lpstr>Agency FB</vt:lpstr>
      <vt:lpstr>Arial</vt:lpstr>
      <vt:lpstr>Arial Black</vt:lpstr>
      <vt:lpstr>Calibri</vt:lpstr>
      <vt:lpstr>Calibri Light</vt:lpstr>
      <vt:lpstr>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RBS</vt:lpstr>
      <vt:lpstr>WBS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Victor</dc:creator>
  <cp:lastModifiedBy>茁含睿 张</cp:lastModifiedBy>
  <cp:revision>81</cp:revision>
  <dcterms:created xsi:type="dcterms:W3CDTF">2019-09-14T00:36:18Z</dcterms:created>
  <dcterms:modified xsi:type="dcterms:W3CDTF">2025-04-18T03:16:34Z</dcterms:modified>
</cp:coreProperties>
</file>